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4"/>
  </p:notesMasterIdLst>
  <p:handoutMasterIdLst>
    <p:handoutMasterId r:id="rId15"/>
  </p:handoutMasterIdLst>
  <p:sldIdLst>
    <p:sldId id="291" r:id="rId5"/>
    <p:sldId id="287" r:id="rId6"/>
    <p:sldId id="288" r:id="rId7"/>
    <p:sldId id="271" r:id="rId8"/>
    <p:sldId id="283" r:id="rId9"/>
    <p:sldId id="285" r:id="rId10"/>
    <p:sldId id="290" r:id="rId11"/>
    <p:sldId id="286" r:id="rId12"/>
    <p:sldId id="29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E75E278A-FF0E-49A4-B170-79828D63BBAD}">
          <p14:sldIdLst>
            <p14:sldId id="291"/>
            <p14:sldId id="287"/>
            <p14:sldId id="288"/>
          </p14:sldIdLst>
        </p14:section>
        <p14:section name="Design, Morph, Annotate, Work Together, Tell Me" id="{B9B51309-D148-4332-87C2-07BE32FBCA3B}">
          <p14:sldIdLst>
            <p14:sldId id="271"/>
            <p14:sldId id="283"/>
            <p14:sldId id="285"/>
            <p14:sldId id="290"/>
            <p14:sldId id="286"/>
          </p14:sldIdLst>
        </p14:section>
        <p14:section name="Learn More" id="{2CC34DB2-6590-42C0-AD4B-A04C6060184E}">
          <p14:sldIdLst>
            <p14:sldId id="29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  <a:srgbClr val="5B9BD5"/>
    <a:srgbClr val="89B6DF"/>
    <a:srgbClr val="D24726"/>
    <a:srgbClr val="404040"/>
    <a:srgbClr val="FF9B45"/>
    <a:srgbClr val="DD462F"/>
    <a:srgbClr val="F8CFB6"/>
    <a:srgbClr val="F8CAB6"/>
    <a:srgbClr val="9239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56" autoAdjust="0"/>
    <p:restoredTop sz="94241" autoAdjust="0"/>
  </p:normalViewPr>
  <p:slideViewPr>
    <p:cSldViewPr snapToGrid="0">
      <p:cViewPr varScale="1">
        <p:scale>
          <a:sx n="115" d="100"/>
          <a:sy n="115" d="100"/>
        </p:scale>
        <p:origin x="414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0.11\work\Alex%20K\BILI%20Declarations\Cars\OUTPUT_CARS_ALEX_2003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0.11\work\Alex%20K\BILI%20Declarations\Cars\OUTPUT_CARS_ALEX_2003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0.11\work\Alex%20K\BILI%20Declarations\Cars\OUTPUT_CARS_ALEX_2003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0.11\work\Alex%20K\BILI%20Declarations\Cars\OUTPUT_CARS_ALEX_2003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0.11\work\Alex%20K\BILI%20Declarations\Cars\OUTPUT_CARS_ALEX_2003.xls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0.11\work\Alex%20K\BILI%20Declarations\Cars\OUTPUT_CARS_ALEX_2003.xls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0.11\work\Alex%20K\BILI%20Declarations\Cars\OUTPUT_CARS_ALEX_2003.xls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0.11\work\Alex%20K\BILI%20Declarations\Cars\OUTPUT_CARS_ALEX_2003.xls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r\work\Alex%20K\BILI%20Declarations\Cars\OUTPUT_CARS_ALEX_2003.xls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762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3.2748048633172949E-3"/>
                  <c:y val="-2.7926317035529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7AC-4426-8EB9-D38C8D947C96}"/>
                </c:ext>
              </c:extLst>
            </c:dLbl>
            <c:dLbl>
              <c:idx val="1"/>
              <c:layout>
                <c:manualLayout>
                  <c:x val="0"/>
                  <c:y val="-4.18894755532948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7AC-4426-8EB9-D38C8D947C96}"/>
                </c:ext>
              </c:extLst>
            </c:dLbl>
            <c:dLbl>
              <c:idx val="2"/>
              <c:layout>
                <c:manualLayout>
                  <c:x val="-1.0916016211057848E-3"/>
                  <c:y val="-3.4907896294412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D7AC-4426-8EB9-D38C8D947C96}"/>
                </c:ext>
              </c:extLst>
            </c:dLbl>
            <c:dLbl>
              <c:idx val="3"/>
              <c:layout>
                <c:manualLayout>
                  <c:x val="2.1832032422115298E-3"/>
                  <c:y val="-3.49078962944124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D7AC-4426-8EB9-D38C8D947C96}"/>
                </c:ext>
              </c:extLst>
            </c:dLbl>
            <c:dLbl>
              <c:idx val="4"/>
              <c:layout>
                <c:manualLayout>
                  <c:x val="2.1832032422115298E-3"/>
                  <c:y val="-3.02535101218239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D7AC-4426-8EB9-D38C8D947C96}"/>
                </c:ext>
              </c:extLst>
            </c:dLbl>
            <c:dLbl>
              <c:idx val="5"/>
              <c:layout>
                <c:manualLayout>
                  <c:x val="0"/>
                  <c:y val="-2.55991239492357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D7AC-4426-8EB9-D38C8D947C96}"/>
                </c:ext>
              </c:extLst>
            </c:dLbl>
            <c:dLbl>
              <c:idx val="6"/>
              <c:layout>
                <c:manualLayout>
                  <c:x val="-3.2748048633172949E-3"/>
                  <c:y val="-3.02535101218239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D7AC-4426-8EB9-D38C8D947C96}"/>
                </c:ext>
              </c:extLst>
            </c:dLbl>
            <c:dLbl>
              <c:idx val="7"/>
              <c:layout>
                <c:manualLayout>
                  <c:x val="-2.1832032422115697E-3"/>
                  <c:y val="-5.58526340710595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7AC-4426-8EB9-D38C8D947C96}"/>
                </c:ext>
              </c:extLst>
            </c:dLbl>
            <c:dLbl>
              <c:idx val="8"/>
              <c:layout>
                <c:manualLayout>
                  <c:x val="3.2748048633172147E-3"/>
                  <c:y val="-5.11982478984714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7AC-4426-8EB9-D38C8D947C96}"/>
                </c:ext>
              </c:extLst>
            </c:dLbl>
            <c:dLbl>
              <c:idx val="9"/>
              <c:layout>
                <c:manualLayout>
                  <c:x val="1.0916016211057649E-3"/>
                  <c:y val="-2.55991239492356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7AC-4426-8EB9-D38C8D947C96}"/>
                </c:ext>
              </c:extLst>
            </c:dLbl>
            <c:dLbl>
              <c:idx val="10"/>
              <c:layout>
                <c:manualLayout>
                  <c:x val="-3.2748048633172949E-3"/>
                  <c:y val="-3.02535101218240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7AC-4426-8EB9-D38C8D947C96}"/>
                </c:ext>
              </c:extLst>
            </c:dLbl>
            <c:dLbl>
              <c:idx val="11"/>
              <c:layout>
                <c:manualLayout>
                  <c:x val="-8.0049860804933159E-17"/>
                  <c:y val="-2.0944737776647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D7AC-4426-8EB9-D38C8D947C96}"/>
                </c:ext>
              </c:extLst>
            </c:dLbl>
            <c:dLbl>
              <c:idx val="12"/>
              <c:layout>
                <c:manualLayout>
                  <c:x val="3.2748048633172147E-3"/>
                  <c:y val="1.62903516040588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7AC-4426-8EB9-D38C8D947C96}"/>
                </c:ext>
              </c:extLst>
            </c:dLbl>
            <c:dLbl>
              <c:idx val="13"/>
              <c:layout>
                <c:manualLayout>
                  <c:x val="-1.0916016211057649E-3"/>
                  <c:y val="-3.02535101218239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D7AC-4426-8EB9-D38C8D947C96}"/>
                </c:ext>
              </c:extLst>
            </c:dLbl>
            <c:dLbl>
              <c:idx val="14"/>
              <c:layout>
                <c:manualLayout>
                  <c:x val="-2.1832032422115298E-3"/>
                  <c:y val="-4.4216668639588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D7AC-4426-8EB9-D38C8D947C96}"/>
                </c:ext>
              </c:extLst>
            </c:dLbl>
            <c:dLbl>
              <c:idx val="15"/>
              <c:layout>
                <c:manualLayout>
                  <c:x val="-8.0049860804933159E-17"/>
                  <c:y val="1.39631585177648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D7AC-4426-8EB9-D38C8D947C96}"/>
                </c:ext>
              </c:extLst>
            </c:dLbl>
            <c:dLbl>
              <c:idx val="19"/>
              <c:layout>
                <c:manualLayout>
                  <c:x val="0"/>
                  <c:y val="2.3271930862941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D7AC-4426-8EB9-D38C8D947C96}"/>
                </c:ext>
              </c:extLst>
            </c:dLbl>
            <c:dLbl>
              <c:idx val="20"/>
              <c:layout>
                <c:manualLayout>
                  <c:x val="2.1832032422113698E-3"/>
                  <c:y val="-1.3963158517764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D7AC-4426-8EB9-D38C8D947C96}"/>
                </c:ext>
              </c:extLst>
            </c:dLbl>
            <c:dLbl>
              <c:idx val="23"/>
              <c:layout>
                <c:manualLayout>
                  <c:x val="0"/>
                  <c:y val="2.55991239492356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D7AC-4426-8EB9-D38C8D947C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beration Serif" panose="02020603050405020304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Sheet!$B$335:$B$360</c:f>
              <c:strCache>
                <c:ptCount val="26"/>
                <c:pt idx="0">
                  <c:v>Преди 2000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  <c:pt idx="22">
                  <c:v>2021</c:v>
                </c:pt>
                <c:pt idx="23">
                  <c:v>2022</c:v>
                </c:pt>
                <c:pt idx="24">
                  <c:v>2023</c:v>
                </c:pt>
                <c:pt idx="25">
                  <c:v>2024</c:v>
                </c:pt>
              </c:strCache>
            </c:strRef>
          </c:cat>
          <c:val>
            <c:numRef>
              <c:f>Sheet!$E$335:$E$360</c:f>
              <c:numCache>
                <c:formatCode>#\ ##0.0</c:formatCode>
                <c:ptCount val="26"/>
                <c:pt idx="0">
                  <c:v>0.7</c:v>
                </c:pt>
                <c:pt idx="1">
                  <c:v>0.2063185041908446</c:v>
                </c:pt>
                <c:pt idx="2">
                  <c:v>0.12894906511927789</c:v>
                </c:pt>
                <c:pt idx="3">
                  <c:v>0.14184397163120568</c:v>
                </c:pt>
                <c:pt idx="4">
                  <c:v>0.15473887814313347</c:v>
                </c:pt>
                <c:pt idx="5">
                  <c:v>0.37395228884590587</c:v>
                </c:pt>
                <c:pt idx="6">
                  <c:v>0.36105738233397811</c:v>
                </c:pt>
                <c:pt idx="7">
                  <c:v>0.52869116698903929</c:v>
                </c:pt>
                <c:pt idx="8">
                  <c:v>0.88974854932301739</c:v>
                </c:pt>
                <c:pt idx="9">
                  <c:v>1.2121212121212122</c:v>
                </c:pt>
                <c:pt idx="10">
                  <c:v>0.98001289490651189</c:v>
                </c:pt>
                <c:pt idx="11">
                  <c:v>1.0186976144422952</c:v>
                </c:pt>
                <c:pt idx="12">
                  <c:v>1.0315925209542232</c:v>
                </c:pt>
                <c:pt idx="13">
                  <c:v>1.4442295293359124</c:v>
                </c:pt>
                <c:pt idx="14">
                  <c:v>1.3797549967762734</c:v>
                </c:pt>
                <c:pt idx="15">
                  <c:v>1.7408123791102514</c:v>
                </c:pt>
                <c:pt idx="16">
                  <c:v>2.385557704706641</c:v>
                </c:pt>
                <c:pt idx="17">
                  <c:v>8.9490651192778845</c:v>
                </c:pt>
                <c:pt idx="18">
                  <c:v>9.6711798839458414</c:v>
                </c:pt>
                <c:pt idx="19">
                  <c:v>10.109606705351386</c:v>
                </c:pt>
                <c:pt idx="20">
                  <c:v>10.148291424887169</c:v>
                </c:pt>
                <c:pt idx="21">
                  <c:v>9.2456479690522251</c:v>
                </c:pt>
                <c:pt idx="22">
                  <c:v>9.9032882011605423</c:v>
                </c:pt>
                <c:pt idx="23">
                  <c:v>7.7756286266924564</c:v>
                </c:pt>
                <c:pt idx="24">
                  <c:v>9.1424887169568017</c:v>
                </c:pt>
                <c:pt idx="25">
                  <c:v>10.328820116054159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2B25-4D44-B28A-AD69307B0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1882912"/>
        <c:axId val="1561893472"/>
      </c:lineChart>
      <c:catAx>
        <c:axId val="1561882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1893472"/>
        <c:crosses val="autoZero"/>
        <c:auto val="1"/>
        <c:lblAlgn val="ctr"/>
        <c:lblOffset val="100"/>
        <c:noMultiLvlLbl val="0"/>
      </c:catAx>
      <c:valAx>
        <c:axId val="156189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1882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762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9"/>
              <c:layout>
                <c:manualLayout>
                  <c:x val="-1.7627753718419362E-2"/>
                  <c:y val="-5.4496878696403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C64-4E85-8B71-A1DD075EADC2}"/>
                </c:ext>
              </c:extLst>
            </c:dLbl>
            <c:dLbl>
              <c:idx val="24"/>
              <c:layout>
                <c:manualLayout>
                  <c:x val="-1.4322549896215732E-2"/>
                  <c:y val="-3.79108721366283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C64-4E85-8B71-A1DD075EAD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beration Serif" panose="02020603050405020304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Sheet!$B$75:$Z$75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Sheet!$B$76:$Z$76</c:f>
              <c:numCache>
                <c:formatCode>#,##0</c:formatCode>
                <c:ptCount val="25"/>
                <c:pt idx="0">
                  <c:v>4997.333333333333</c:v>
                </c:pt>
                <c:pt idx="1">
                  <c:v>7902.75</c:v>
                </c:pt>
                <c:pt idx="2">
                  <c:v>2626.4285714285716</c:v>
                </c:pt>
                <c:pt idx="3">
                  <c:v>9888.8888888888887</c:v>
                </c:pt>
                <c:pt idx="4">
                  <c:v>7315.3846153846152</c:v>
                </c:pt>
                <c:pt idx="5">
                  <c:v>8776.76</c:v>
                </c:pt>
                <c:pt idx="6">
                  <c:v>9363.4210526315783</c:v>
                </c:pt>
                <c:pt idx="7">
                  <c:v>9903.1</c:v>
                </c:pt>
                <c:pt idx="8">
                  <c:v>11057.564102564103</c:v>
                </c:pt>
                <c:pt idx="9">
                  <c:v>15830.632352941177</c:v>
                </c:pt>
                <c:pt idx="10">
                  <c:v>8696.7647058823532</c:v>
                </c:pt>
                <c:pt idx="11">
                  <c:v>7731.811594202899</c:v>
                </c:pt>
                <c:pt idx="12">
                  <c:v>9332.8817204301067</c:v>
                </c:pt>
                <c:pt idx="13">
                  <c:v>8238.6153846153848</c:v>
                </c:pt>
                <c:pt idx="14">
                  <c:v>9368.1120689655181</c:v>
                </c:pt>
                <c:pt idx="15">
                  <c:v>8959.5507534246572</c:v>
                </c:pt>
                <c:pt idx="16">
                  <c:v>10718.094098883572</c:v>
                </c:pt>
                <c:pt idx="17">
                  <c:v>10464.236445783132</c:v>
                </c:pt>
                <c:pt idx="18">
                  <c:v>13176.439349112426</c:v>
                </c:pt>
                <c:pt idx="19">
                  <c:v>12472.220059880239</c:v>
                </c:pt>
                <c:pt idx="20">
                  <c:v>14885.866444073456</c:v>
                </c:pt>
                <c:pt idx="21">
                  <c:v>17913.767830045523</c:v>
                </c:pt>
                <c:pt idx="22">
                  <c:v>21497.452107279692</c:v>
                </c:pt>
                <c:pt idx="23">
                  <c:v>24969.98264984227</c:v>
                </c:pt>
                <c:pt idx="24">
                  <c:v>28463.786008230454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3C64-4E85-8B71-A1DD075EAD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1896352"/>
        <c:axId val="1561880992"/>
      </c:lineChart>
      <c:catAx>
        <c:axId val="1561896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 panose="02020603050405020304"/>
                <a:ea typeface="+mn-ea"/>
                <a:cs typeface="+mn-cs"/>
              </a:defRPr>
            </a:pPr>
            <a:endParaRPr lang="en-US"/>
          </a:p>
        </c:txPr>
        <c:crossAx val="1561880992"/>
        <c:crosses val="autoZero"/>
        <c:auto val="1"/>
        <c:lblAlgn val="ctr"/>
        <c:lblOffset val="100"/>
        <c:noMultiLvlLbl val="0"/>
      </c:catAx>
      <c:valAx>
        <c:axId val="1561880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 panose="02020603050405020304"/>
                <a:ea typeface="+mn-ea"/>
                <a:cs typeface="+mn-cs"/>
              </a:defRPr>
            </a:pPr>
            <a:endParaRPr lang="en-US"/>
          </a:p>
        </c:txPr>
        <c:crossAx val="1561896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Liberation Serif" panose="02020603050405020304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012298116863752E-2"/>
          <c:y val="1.9042335459977359E-2"/>
          <c:w val="0.97597540376627245"/>
          <c:h val="0.9073669098187979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beration Serif" panose="02020603050405020304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Sheet!$B$217:$B$231</c:f>
              <c:strCache>
                <c:ptCount val="15"/>
                <c:pt idx="0">
                  <c:v>Toyota</c:v>
                </c:pt>
                <c:pt idx="1">
                  <c:v>VW</c:v>
                </c:pt>
                <c:pt idx="2">
                  <c:v>Mercedes</c:v>
                </c:pt>
                <c:pt idx="3">
                  <c:v>Opel</c:v>
                </c:pt>
                <c:pt idx="4">
                  <c:v>Honda</c:v>
                </c:pt>
                <c:pt idx="5">
                  <c:v>Audi</c:v>
                </c:pt>
                <c:pt idx="6">
                  <c:v>BMW</c:v>
                </c:pt>
                <c:pt idx="7">
                  <c:v>Nissan</c:v>
                </c:pt>
                <c:pt idx="8">
                  <c:v>Skoda</c:v>
                </c:pt>
                <c:pt idx="9">
                  <c:v>Peugeot</c:v>
                </c:pt>
                <c:pt idx="10">
                  <c:v>Renault</c:v>
                </c:pt>
                <c:pt idx="11">
                  <c:v>Hyundai</c:v>
                </c:pt>
                <c:pt idx="12">
                  <c:v>Ford</c:v>
                </c:pt>
                <c:pt idx="13">
                  <c:v>Mazda</c:v>
                </c:pt>
                <c:pt idx="14">
                  <c:v>Други</c:v>
                </c:pt>
              </c:strCache>
            </c:strRef>
          </c:cat>
          <c:val>
            <c:numRef>
              <c:f>Sheet!$C$217:$C$231</c:f>
              <c:numCache>
                <c:formatCode>#,##0</c:formatCode>
                <c:ptCount val="15"/>
                <c:pt idx="0">
                  <c:v>770</c:v>
                </c:pt>
                <c:pt idx="1">
                  <c:v>752</c:v>
                </c:pt>
                <c:pt idx="2">
                  <c:v>535</c:v>
                </c:pt>
                <c:pt idx="3">
                  <c:v>426</c:v>
                </c:pt>
                <c:pt idx="4">
                  <c:v>378</c:v>
                </c:pt>
                <c:pt idx="5">
                  <c:v>360</c:v>
                </c:pt>
                <c:pt idx="6">
                  <c:v>339</c:v>
                </c:pt>
                <c:pt idx="7">
                  <c:v>331</c:v>
                </c:pt>
                <c:pt idx="8">
                  <c:v>316</c:v>
                </c:pt>
                <c:pt idx="9">
                  <c:v>310</c:v>
                </c:pt>
                <c:pt idx="10">
                  <c:v>274</c:v>
                </c:pt>
                <c:pt idx="11">
                  <c:v>253</c:v>
                </c:pt>
                <c:pt idx="12">
                  <c:v>241</c:v>
                </c:pt>
                <c:pt idx="13">
                  <c:v>238</c:v>
                </c:pt>
                <c:pt idx="14">
                  <c:v>359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BE-4CE2-9836-F83674FEB7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25"/>
        <c:axId val="1402948992"/>
        <c:axId val="1"/>
      </c:barChart>
      <c:catAx>
        <c:axId val="140294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 panose="02020603050405020304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402948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Liberation Serif" panose="02020603050405020304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2027731799661209E-2"/>
          <c:y val="0.10899373705792657"/>
          <c:w val="0.97594453640067758"/>
          <c:h val="0.8177513521137639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beration Serif" panose="02020603050405020304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Sheet!$G$217:$G$231</c:f>
              <c:strCache>
                <c:ptCount val="15"/>
                <c:pt idx="0">
                  <c:v>Toyota</c:v>
                </c:pt>
                <c:pt idx="1">
                  <c:v>VW</c:v>
                </c:pt>
                <c:pt idx="2">
                  <c:v>Mercedes</c:v>
                </c:pt>
                <c:pt idx="3">
                  <c:v>Honda</c:v>
                </c:pt>
                <c:pt idx="4">
                  <c:v>Opel</c:v>
                </c:pt>
                <c:pt idx="5">
                  <c:v>Audi</c:v>
                </c:pt>
                <c:pt idx="6">
                  <c:v>BMW</c:v>
                </c:pt>
                <c:pt idx="7">
                  <c:v>Nissan</c:v>
                </c:pt>
                <c:pt idx="8">
                  <c:v>Skoda</c:v>
                </c:pt>
                <c:pt idx="9">
                  <c:v>Peugeot</c:v>
                </c:pt>
                <c:pt idx="10">
                  <c:v>Renault</c:v>
                </c:pt>
                <c:pt idx="11">
                  <c:v>Hyundai</c:v>
                </c:pt>
                <c:pt idx="12">
                  <c:v>Mazda</c:v>
                </c:pt>
                <c:pt idx="13">
                  <c:v>Suzuki</c:v>
                </c:pt>
                <c:pt idx="14">
                  <c:v>Други</c:v>
                </c:pt>
              </c:strCache>
            </c:strRef>
          </c:cat>
          <c:val>
            <c:numRef>
              <c:f>Sheet!$H$217:$H$231</c:f>
              <c:numCache>
                <c:formatCode>#,##0</c:formatCode>
                <c:ptCount val="15"/>
                <c:pt idx="0">
                  <c:v>703</c:v>
                </c:pt>
                <c:pt idx="1">
                  <c:v>603</c:v>
                </c:pt>
                <c:pt idx="2">
                  <c:v>472</c:v>
                </c:pt>
                <c:pt idx="3">
                  <c:v>360</c:v>
                </c:pt>
                <c:pt idx="4">
                  <c:v>332</c:v>
                </c:pt>
                <c:pt idx="5">
                  <c:v>317</c:v>
                </c:pt>
                <c:pt idx="6">
                  <c:v>314</c:v>
                </c:pt>
                <c:pt idx="7">
                  <c:v>295</c:v>
                </c:pt>
                <c:pt idx="8">
                  <c:v>284</c:v>
                </c:pt>
                <c:pt idx="9">
                  <c:v>267</c:v>
                </c:pt>
                <c:pt idx="10">
                  <c:v>236</c:v>
                </c:pt>
                <c:pt idx="11">
                  <c:v>232</c:v>
                </c:pt>
                <c:pt idx="12">
                  <c:v>209</c:v>
                </c:pt>
                <c:pt idx="13">
                  <c:v>209</c:v>
                </c:pt>
                <c:pt idx="14">
                  <c:v>316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5A-4352-885D-5ED161F1B6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25"/>
        <c:axId val="1402969632"/>
        <c:axId val="1"/>
      </c:barChart>
      <c:catAx>
        <c:axId val="1402969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 panose="02020603050405020304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402969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Liberation Serif" panose="02020603050405020304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105412664420687E-2"/>
          <c:y val="2.6028803843245116E-2"/>
          <c:w val="0.97597341011522876"/>
          <c:h val="0.8627177164112446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beration Serif" panose="02020603050405020304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Sheet!$G$4:$G$12</c:f>
              <c:strCache>
                <c:ptCount val="9"/>
                <c:pt idx="0">
                  <c:v>WEY</c:v>
                </c:pt>
                <c:pt idx="1">
                  <c:v>Tesla</c:v>
                </c:pt>
                <c:pt idx="2">
                  <c:v>Porsche</c:v>
                </c:pt>
                <c:pt idx="3">
                  <c:v>Jaguar</c:v>
                </c:pt>
                <c:pt idx="4">
                  <c:v>Infiniti</c:v>
                </c:pt>
                <c:pt idx="5">
                  <c:v>Lexus</c:v>
                </c:pt>
                <c:pt idx="6">
                  <c:v>Kia</c:v>
                </c:pt>
                <c:pt idx="7">
                  <c:v>Range/Land Rover</c:v>
                </c:pt>
                <c:pt idx="8">
                  <c:v>Skoda</c:v>
                </c:pt>
              </c:strCache>
            </c:strRef>
          </c:cat>
          <c:val>
            <c:numRef>
              <c:f>Sheet!$H$4:$H$12</c:f>
              <c:numCache>
                <c:formatCode>#,##0</c:formatCode>
                <c:ptCount val="9"/>
                <c:pt idx="0">
                  <c:v>113662</c:v>
                </c:pt>
                <c:pt idx="1">
                  <c:v>81885.600000000006</c:v>
                </c:pt>
                <c:pt idx="2">
                  <c:v>43979.8</c:v>
                </c:pt>
                <c:pt idx="3">
                  <c:v>40874.571428571428</c:v>
                </c:pt>
                <c:pt idx="4">
                  <c:v>37615.161290322583</c:v>
                </c:pt>
                <c:pt idx="5">
                  <c:v>35648.071428571428</c:v>
                </c:pt>
                <c:pt idx="6">
                  <c:v>31511.672955974842</c:v>
                </c:pt>
                <c:pt idx="7">
                  <c:v>25444</c:v>
                </c:pt>
                <c:pt idx="8">
                  <c:v>24189.580985915494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3B-4072-BAEB-2D4FE8CD00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25"/>
        <c:axId val="1561880032"/>
        <c:axId val="1561888672"/>
      </c:barChart>
      <c:catAx>
        <c:axId val="156188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 panose="02020603050405020304"/>
                <a:ea typeface="+mn-ea"/>
                <a:cs typeface="+mn-cs"/>
              </a:defRPr>
            </a:pPr>
            <a:endParaRPr lang="en-US"/>
          </a:p>
        </c:txPr>
        <c:crossAx val="1561888672"/>
        <c:crosses val="autoZero"/>
        <c:auto val="1"/>
        <c:lblAlgn val="ctr"/>
        <c:lblOffset val="100"/>
        <c:noMultiLvlLbl val="0"/>
      </c:catAx>
      <c:valAx>
        <c:axId val="15618886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Liberation Serif" panose="02020603050405020304"/>
                    <a:ea typeface="+mn-ea"/>
                    <a:cs typeface="+mn-cs"/>
                  </a:defRPr>
                </a:pPr>
                <a:r>
                  <a:rPr lang="bg-BG" sz="1400" b="1" dirty="0"/>
                  <a:t>Средна</a:t>
                </a:r>
                <a:r>
                  <a:rPr lang="bg-BG" sz="1400" b="1" baseline="0" dirty="0"/>
                  <a:t> цена</a:t>
                </a:r>
                <a:endParaRPr lang="es-ES" sz="1400" b="1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iberation Serif" panose="02020603050405020304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crossAx val="1561880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Liberation Serif" panose="02020603050405020304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421216377604893E-2"/>
          <c:y val="1.4313931569263368E-2"/>
          <c:w val="0.95752645494771382"/>
          <c:h val="0.8615921712938047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beration Serif" panose="02020603050405020304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Sheet!$G$13:$G$25</c:f>
              <c:strCache>
                <c:ptCount val="13"/>
                <c:pt idx="0">
                  <c:v>Dacia</c:v>
                </c:pt>
                <c:pt idx="1">
                  <c:v>Volvo</c:v>
                </c:pt>
                <c:pt idx="2">
                  <c:v>Toyota</c:v>
                </c:pt>
                <c:pt idx="3">
                  <c:v>MINI Cooper</c:v>
                </c:pt>
                <c:pt idx="4">
                  <c:v>BMW</c:v>
                </c:pt>
                <c:pt idx="5">
                  <c:v>Hyundai</c:v>
                </c:pt>
                <c:pt idx="6">
                  <c:v>Mercedes</c:v>
                </c:pt>
                <c:pt idx="7">
                  <c:v>Audi</c:v>
                </c:pt>
                <c:pt idx="8">
                  <c:v>Mazda</c:v>
                </c:pt>
                <c:pt idx="9">
                  <c:v>Renault</c:v>
                </c:pt>
                <c:pt idx="10">
                  <c:v>Nissan</c:v>
                </c:pt>
                <c:pt idx="11">
                  <c:v>VW</c:v>
                </c:pt>
                <c:pt idx="12">
                  <c:v>Peugeot</c:v>
                </c:pt>
              </c:strCache>
            </c:strRef>
          </c:cat>
          <c:val>
            <c:numRef>
              <c:f>Sheet!$H$13:$H$25</c:f>
              <c:numCache>
                <c:formatCode>#,##0</c:formatCode>
                <c:ptCount val="13"/>
                <c:pt idx="0">
                  <c:v>24103.58878504673</c:v>
                </c:pt>
                <c:pt idx="1">
                  <c:v>21960.2</c:v>
                </c:pt>
                <c:pt idx="2">
                  <c:v>21861.084285714285</c:v>
                </c:pt>
                <c:pt idx="3">
                  <c:v>19924.166666666668</c:v>
                </c:pt>
                <c:pt idx="4">
                  <c:v>19715.52715654952</c:v>
                </c:pt>
                <c:pt idx="5">
                  <c:v>18905.571428571428</c:v>
                </c:pt>
                <c:pt idx="6">
                  <c:v>18065.10278372591</c:v>
                </c:pt>
                <c:pt idx="7">
                  <c:v>17767.664536741213</c:v>
                </c:pt>
                <c:pt idx="8">
                  <c:v>17556.97129186603</c:v>
                </c:pt>
                <c:pt idx="9">
                  <c:v>15542.702127659575</c:v>
                </c:pt>
                <c:pt idx="10">
                  <c:v>15252.867346938776</c:v>
                </c:pt>
                <c:pt idx="11">
                  <c:v>15207.182579564489</c:v>
                </c:pt>
                <c:pt idx="12">
                  <c:v>15114.90977443609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09-4548-960C-531596D0A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25"/>
        <c:axId val="1561873312"/>
        <c:axId val="1561881472"/>
      </c:barChart>
      <c:catAx>
        <c:axId val="156187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 panose="02020603050405020304"/>
                <a:ea typeface="+mn-ea"/>
                <a:cs typeface="+mn-cs"/>
              </a:defRPr>
            </a:pPr>
            <a:endParaRPr lang="en-US"/>
          </a:p>
        </c:txPr>
        <c:crossAx val="1561881472"/>
        <c:crosses val="autoZero"/>
        <c:auto val="1"/>
        <c:lblAlgn val="ctr"/>
        <c:lblOffset val="100"/>
        <c:noMultiLvlLbl val="0"/>
      </c:catAx>
      <c:valAx>
        <c:axId val="1561881472"/>
        <c:scaling>
          <c:orientation val="minMax"/>
          <c:max val="120000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Liberation Serif" panose="02020603050405020304"/>
                    <a:ea typeface="+mn-ea"/>
                    <a:cs typeface="+mn-cs"/>
                  </a:defRPr>
                </a:pPr>
                <a:r>
                  <a:rPr lang="bg-BG" b="1" dirty="0"/>
                  <a:t>Средна цена</a:t>
                </a:r>
                <a:endParaRPr lang="es-ES" b="1" dirty="0"/>
              </a:p>
            </c:rich>
          </c:tx>
          <c:layout>
            <c:manualLayout>
              <c:xMode val="edge"/>
              <c:yMode val="edge"/>
              <c:x val="9.8609961883755672E-3"/>
              <c:y val="0.726169980755088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iberation Serif" panose="02020603050405020304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crossAx val="156187331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Liberation Serif" panose="02020603050405020304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beration Serif" panose="02020603050405020304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Sheet!$G$26:$G$38</c:f>
              <c:strCache>
                <c:ptCount val="13"/>
                <c:pt idx="0">
                  <c:v>Suzuki</c:v>
                </c:pt>
                <c:pt idx="1">
                  <c:v>SsangYong</c:v>
                </c:pt>
                <c:pt idx="2">
                  <c:v>Mitsubishi</c:v>
                </c:pt>
                <c:pt idx="3">
                  <c:v>Honda</c:v>
                </c:pt>
                <c:pt idx="4">
                  <c:v>Citroen</c:v>
                </c:pt>
                <c:pt idx="5">
                  <c:v>Chevrolet</c:v>
                </c:pt>
                <c:pt idx="6">
                  <c:v>Great Wall</c:v>
                </c:pt>
                <c:pt idx="7">
                  <c:v>Alfa Romeo</c:v>
                </c:pt>
                <c:pt idx="8">
                  <c:v>KTM</c:v>
                </c:pt>
                <c:pt idx="9">
                  <c:v>Други</c:v>
                </c:pt>
                <c:pt idx="10">
                  <c:v>Subaru</c:v>
                </c:pt>
                <c:pt idx="11">
                  <c:v>SEAT</c:v>
                </c:pt>
                <c:pt idx="12">
                  <c:v>Opel</c:v>
                </c:pt>
              </c:strCache>
            </c:strRef>
          </c:cat>
          <c:val>
            <c:numRef>
              <c:f>Sheet!$H$26:$H$38</c:f>
              <c:numCache>
                <c:formatCode>#,##0</c:formatCode>
                <c:ptCount val="13"/>
                <c:pt idx="0">
                  <c:v>13831.808612440191</c:v>
                </c:pt>
                <c:pt idx="1">
                  <c:v>12536.363636363636</c:v>
                </c:pt>
                <c:pt idx="2">
                  <c:v>12321.876543209877</c:v>
                </c:pt>
                <c:pt idx="3">
                  <c:v>11562.508379888268</c:v>
                </c:pt>
                <c:pt idx="4">
                  <c:v>11358.888888888889</c:v>
                </c:pt>
                <c:pt idx="5">
                  <c:v>10634.91304347826</c:v>
                </c:pt>
                <c:pt idx="6">
                  <c:v>10389.76923076923</c:v>
                </c:pt>
                <c:pt idx="7">
                  <c:v>9893.875</c:v>
                </c:pt>
                <c:pt idx="8">
                  <c:v>9513.636363636364</c:v>
                </c:pt>
                <c:pt idx="9">
                  <c:v>9503.4723127035832</c:v>
                </c:pt>
                <c:pt idx="10">
                  <c:v>9348.2037037037044</c:v>
                </c:pt>
                <c:pt idx="11">
                  <c:v>9312.8082191780813</c:v>
                </c:pt>
                <c:pt idx="12">
                  <c:v>9255.216393939394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62-4294-9D9A-D765BE666D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25"/>
        <c:axId val="1561895872"/>
        <c:axId val="1561902592"/>
      </c:barChart>
      <c:catAx>
        <c:axId val="1561895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 panose="02020603050405020304"/>
                <a:ea typeface="+mn-ea"/>
                <a:cs typeface="+mn-cs"/>
              </a:defRPr>
            </a:pPr>
            <a:endParaRPr lang="en-US"/>
          </a:p>
        </c:txPr>
        <c:crossAx val="1561902592"/>
        <c:crosses val="autoZero"/>
        <c:auto val="1"/>
        <c:lblAlgn val="ctr"/>
        <c:lblOffset val="100"/>
        <c:noMultiLvlLbl val="0"/>
      </c:catAx>
      <c:valAx>
        <c:axId val="1561902592"/>
        <c:scaling>
          <c:orientation val="minMax"/>
          <c:max val="120000"/>
        </c:scaling>
        <c:delete val="1"/>
        <c:axPos val="l"/>
        <c:numFmt formatCode="#,##0" sourceLinked="1"/>
        <c:majorTickMark val="none"/>
        <c:minorTickMark val="none"/>
        <c:tickLblPos val="nextTo"/>
        <c:crossAx val="1561895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Liberation Serif" panose="02020603050405020304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beration Serif" panose="02020603050405020304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Sheet!$G$39:$G$52</c:f>
              <c:strCache>
                <c:ptCount val="14"/>
                <c:pt idx="0">
                  <c:v>Kawasaki</c:v>
                </c:pt>
                <c:pt idx="1">
                  <c:v>Jeep</c:v>
                </c:pt>
                <c:pt idx="2">
                  <c:v>Ford</c:v>
                </c:pt>
                <c:pt idx="3">
                  <c:v>Fiat</c:v>
                </c:pt>
                <c:pt idx="4">
                  <c:v>Chrysler</c:v>
                </c:pt>
                <c:pt idx="5">
                  <c:v>Lancia</c:v>
                </c:pt>
                <c:pt idx="6">
                  <c:v>Daihatsu</c:v>
                </c:pt>
                <c:pt idx="7">
                  <c:v>Saab</c:v>
                </c:pt>
                <c:pt idx="8">
                  <c:v>Yamaha</c:v>
                </c:pt>
                <c:pt idx="9">
                  <c:v>Лада</c:v>
                </c:pt>
                <c:pt idx="10">
                  <c:v>Vespa</c:v>
                </c:pt>
                <c:pt idx="11">
                  <c:v>Smart</c:v>
                </c:pt>
                <c:pt idx="12">
                  <c:v>Москвич</c:v>
                </c:pt>
                <c:pt idx="13">
                  <c:v>Трабант</c:v>
                </c:pt>
              </c:strCache>
            </c:strRef>
          </c:cat>
          <c:val>
            <c:numRef>
              <c:f>Sheet!$H$39:$H$52</c:f>
              <c:numCache>
                <c:formatCode>#,##0</c:formatCode>
                <c:ptCount val="14"/>
                <c:pt idx="0">
                  <c:v>8457.7272727272721</c:v>
                </c:pt>
                <c:pt idx="1">
                  <c:v>8366.9230769230762</c:v>
                </c:pt>
                <c:pt idx="2">
                  <c:v>8159.772727272727</c:v>
                </c:pt>
                <c:pt idx="3">
                  <c:v>6569.6083333333336</c:v>
                </c:pt>
                <c:pt idx="4">
                  <c:v>5780</c:v>
                </c:pt>
                <c:pt idx="5">
                  <c:v>3620.5882352941176</c:v>
                </c:pt>
                <c:pt idx="6">
                  <c:v>3617.2</c:v>
                </c:pt>
                <c:pt idx="7">
                  <c:v>3375</c:v>
                </c:pt>
                <c:pt idx="8">
                  <c:v>3251.242424242424</c:v>
                </c:pt>
                <c:pt idx="9">
                  <c:v>2563.695652173913</c:v>
                </c:pt>
                <c:pt idx="10">
                  <c:v>2261.037037037037</c:v>
                </c:pt>
                <c:pt idx="11">
                  <c:v>1020</c:v>
                </c:pt>
                <c:pt idx="12">
                  <c:v>500</c:v>
                </c:pt>
                <c:pt idx="13">
                  <c:v>66.666666666666671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EE-4714-8F39-48EE9D6FAE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25"/>
        <c:axId val="1178130528"/>
        <c:axId val="1178136768"/>
      </c:barChart>
      <c:catAx>
        <c:axId val="117813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 panose="02020603050405020304"/>
                <a:ea typeface="+mn-ea"/>
                <a:cs typeface="+mn-cs"/>
              </a:defRPr>
            </a:pPr>
            <a:endParaRPr lang="en-US"/>
          </a:p>
        </c:txPr>
        <c:crossAx val="1178136768"/>
        <c:crosses val="autoZero"/>
        <c:auto val="1"/>
        <c:lblAlgn val="ctr"/>
        <c:lblOffset val="100"/>
        <c:noMultiLvlLbl val="0"/>
      </c:catAx>
      <c:valAx>
        <c:axId val="1178136768"/>
        <c:scaling>
          <c:orientation val="minMax"/>
          <c:max val="120000"/>
        </c:scaling>
        <c:delete val="1"/>
        <c:axPos val="l"/>
        <c:numFmt formatCode="#,##0" sourceLinked="1"/>
        <c:majorTickMark val="none"/>
        <c:minorTickMark val="none"/>
        <c:tickLblPos val="nextTo"/>
        <c:crossAx val="1178130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latin typeface="Liberation Serif" panose="02020603050405020304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beration Serif" panose="02020603050405020304" pitchFamily="18" charset="0"/>
                    <a:ea typeface="Liberation Serif" panose="02020603050405020304" pitchFamily="18" charset="0"/>
                    <a:cs typeface="Liberation Serif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Sheet!$B$57:$B$61</c:f>
              <c:strCache>
                <c:ptCount val="5"/>
                <c:pt idx="0">
                  <c:v>Покупко-продажба</c:v>
                </c:pt>
                <c:pt idx="1">
                  <c:v>СИО</c:v>
                </c:pt>
                <c:pt idx="2">
                  <c:v>Дарение</c:v>
                </c:pt>
                <c:pt idx="3">
                  <c:v>Делба</c:v>
                </c:pt>
                <c:pt idx="4">
                  <c:v>Наследство</c:v>
                </c:pt>
              </c:strCache>
            </c:strRef>
          </c:cat>
          <c:val>
            <c:numRef>
              <c:f>Sheet!$C$57:$C$61</c:f>
              <c:numCache>
                <c:formatCode>#,##0</c:formatCode>
                <c:ptCount val="5"/>
                <c:pt idx="0">
                  <c:v>16162.108229430143</c:v>
                </c:pt>
                <c:pt idx="1">
                  <c:v>7893.45652173913</c:v>
                </c:pt>
                <c:pt idx="2">
                  <c:v>3770.4583333333335</c:v>
                </c:pt>
                <c:pt idx="3">
                  <c:v>1383.8095238095239</c:v>
                </c:pt>
                <c:pt idx="4">
                  <c:v>626.80217391304348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C7-49FC-9A3D-76AAA620F1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25"/>
        <c:axId val="435126584"/>
        <c:axId val="435122320"/>
      </c:barChart>
      <c:catAx>
        <c:axId val="43512658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defRPr>
            </a:pPr>
            <a:endParaRPr lang="en-US"/>
          </a:p>
        </c:txPr>
        <c:crossAx val="435122320"/>
        <c:crosses val="autoZero"/>
        <c:auto val="1"/>
        <c:lblAlgn val="ctr"/>
        <c:lblOffset val="100"/>
        <c:noMultiLvlLbl val="0"/>
      </c:catAx>
      <c:valAx>
        <c:axId val="435122320"/>
        <c:scaling>
          <c:orientation val="minMax"/>
        </c:scaling>
        <c:delete val="1"/>
        <c:axPos val="t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Liberation Serif" panose="02020603050405020304" pitchFamily="18" charset="0"/>
                    <a:ea typeface="Liberation Serif" panose="02020603050405020304" pitchFamily="18" charset="0"/>
                    <a:cs typeface="Liberation Serif" panose="02020603050405020304" pitchFamily="18" charset="0"/>
                  </a:defRPr>
                </a:pPr>
                <a:r>
                  <a:rPr lang="bg-BG" b="1"/>
                  <a:t>Средна цена</a:t>
                </a:r>
                <a:endParaRPr lang="en-US" b="1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iberation Serif" panose="02020603050405020304" pitchFamily="18" charset="0"/>
                  <a:ea typeface="Liberation Serif" panose="02020603050405020304" pitchFamily="18" charset="0"/>
                  <a:cs typeface="Liberation Serif" panose="02020603050405020304" pitchFamily="18" charset="0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crossAx val="435126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Liberation Serif" panose="02020603050405020304" pitchFamily="18" charset="0"/>
          <a:ea typeface="Liberation Serif" panose="02020603050405020304" pitchFamily="18" charset="0"/>
          <a:cs typeface="Liberation Serif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2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80FBE-A8DF-4758-9AC4-3A9E1039168F}" type="datetimeFigureOut">
              <a:rPr lang="en-US" smtClean="0"/>
              <a:t>18-May-26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79768-A2FC-4D08-91F6-8DCE6C566B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18-May-26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152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60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18-May-26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40C2A-1B5E-77A3-0E57-1572C0C23E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54240A-38D9-F728-F043-52EEECE485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B1CD7-07F6-5CEA-E271-920C3A2FB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3518E-FB23-4023-BA42-27470FBDE15D}" type="datetimeFigureOut">
              <a:rPr lang="bg-BG" smtClean="0"/>
              <a:t>18.5.2026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7F0537-ED2A-E47B-B9F4-A181D9BF1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C1BACE-DCDF-2CC5-B3AE-3EA2A9EC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E215A-87DA-4F32-8441-2AC5F93B6C6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67334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18-May-26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26634" y="9169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134" y="2634439"/>
            <a:ext cx="10515600" cy="2387600"/>
          </a:xfrm>
        </p:spPr>
        <p:txBody>
          <a:bodyPr anchor="ctr" anchorCtr="0">
            <a:normAutofit/>
          </a:bodyPr>
          <a:lstStyle/>
          <a:p>
            <a:pPr algn="ctr"/>
            <a:r>
              <a:rPr lang="bg-BG" sz="4800" dirty="0">
                <a:solidFill>
                  <a:schemeClr val="bg1"/>
                </a:solidFill>
              </a:rPr>
              <a:t>Притежавани МПС от магистратите в България до 2024 г.</a:t>
            </a: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1027" name="Picture 3" descr="Logo 20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16" y="0"/>
            <a:ext cx="2803289" cy="2152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885" y="5575187"/>
            <a:ext cx="6868484" cy="10193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805" y="235140"/>
            <a:ext cx="1917856" cy="191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69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CA1E7-46D6-9E29-7D0C-5BFA2821E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7">
            <a:extLst>
              <a:ext uri="{FF2B5EF4-FFF2-40B4-BE49-F238E27FC236}">
                <a16:creationId xmlns:a16="http://schemas.microsoft.com/office/drawing/2014/main" id="{E22992AB-7E3A-5CE1-6833-87D441F79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7064" y="448056"/>
            <a:ext cx="9800830" cy="640080"/>
          </a:xfrm>
        </p:spPr>
        <p:txBody>
          <a:bodyPr>
            <a:noAutofit/>
          </a:bodyPr>
          <a:lstStyle/>
          <a:p>
            <a:pPr algn="ctr"/>
            <a:r>
              <a:rPr lang="bg-BG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Дял на покупко-продажби на МПС, осъществени от магистрати през годините</a:t>
            </a:r>
            <a:endParaRPr lang="en-US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095B8FC-D934-9837-0432-9526BF20EB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3114267"/>
              </p:ext>
            </p:extLst>
          </p:nvPr>
        </p:nvGraphicFramePr>
        <p:xfrm>
          <a:off x="311284" y="1235412"/>
          <a:ext cx="11634281" cy="5457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75926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FC759-2E06-B44D-F407-012243EFC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3DA713A-2E37-3022-1331-C699145138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4567582"/>
              </p:ext>
            </p:extLst>
          </p:nvPr>
        </p:nvGraphicFramePr>
        <p:xfrm>
          <a:off x="418288" y="1215958"/>
          <a:ext cx="11527277" cy="5359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7">
            <a:extLst>
              <a:ext uri="{FF2B5EF4-FFF2-40B4-BE49-F238E27FC236}">
                <a16:creationId xmlns:a16="http://schemas.microsoft.com/office/drawing/2014/main" id="{D4A6B503-014A-695C-B764-81CBFBB8B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070" y="448056"/>
            <a:ext cx="10599576" cy="640080"/>
          </a:xfrm>
        </p:spPr>
        <p:txBody>
          <a:bodyPr>
            <a:noAutofit/>
          </a:bodyPr>
          <a:lstStyle/>
          <a:p>
            <a:pPr algn="ctr"/>
            <a:r>
              <a:rPr lang="bg-BG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Средна цена в лв. на покупко-продажбите на МПС, осъществени от магистрати през годините</a:t>
            </a:r>
            <a:endParaRPr lang="en-US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875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1405" y="448056"/>
            <a:ext cx="10535056" cy="640080"/>
          </a:xfrm>
        </p:spPr>
        <p:txBody>
          <a:bodyPr>
            <a:noAutofit/>
          </a:bodyPr>
          <a:lstStyle/>
          <a:p>
            <a:pPr algn="ctr"/>
            <a:r>
              <a:rPr lang="bg-BG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Топ 15 притежавани марки МПС от магистратите в България (брой)</a:t>
            </a:r>
            <a:endParaRPr lang="en-US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71F9E2E-74FE-3CDB-85CB-D8E4903CCA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8938103"/>
              </p:ext>
            </p:extLst>
          </p:nvPr>
        </p:nvGraphicFramePr>
        <p:xfrm>
          <a:off x="319596" y="1233996"/>
          <a:ext cx="11629748" cy="5335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7">
            <a:extLst>
              <a:ext uri="{FF2B5EF4-FFF2-40B4-BE49-F238E27FC236}">
                <a16:creationId xmlns:a16="http://schemas.microsoft.com/office/drawing/2014/main" id="{80CCB892-1DD4-4A8D-A78B-B0E6F98B8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87" y="448056"/>
            <a:ext cx="11935839" cy="640080"/>
          </a:xfrm>
        </p:spPr>
        <p:txBody>
          <a:bodyPr>
            <a:noAutofit/>
          </a:bodyPr>
          <a:lstStyle/>
          <a:p>
            <a:pPr algn="ctr"/>
            <a:r>
              <a:rPr lang="bg-BG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Топ 15 марки МПС по покупко-продажба</a:t>
            </a:r>
            <a:r>
              <a:rPr lang="en-US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bg-BG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 магистратите в България (брой)</a:t>
            </a:r>
            <a:endParaRPr lang="en-US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432B3C3-7A0C-028A-F26D-14CB0C5B0B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4580476"/>
              </p:ext>
            </p:extLst>
          </p:nvPr>
        </p:nvGraphicFramePr>
        <p:xfrm>
          <a:off x="288587" y="1264594"/>
          <a:ext cx="11614825" cy="5359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61177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7">
            <a:extLst>
              <a:ext uri="{FF2B5EF4-FFF2-40B4-BE49-F238E27FC236}">
                <a16:creationId xmlns:a16="http://schemas.microsoft.com/office/drawing/2014/main" id="{9E31809E-1895-480D-8347-5154F2339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448056"/>
            <a:ext cx="11323320" cy="640080"/>
          </a:xfrm>
        </p:spPr>
        <p:txBody>
          <a:bodyPr>
            <a:noAutofit/>
          </a:bodyPr>
          <a:lstStyle/>
          <a:p>
            <a:pPr algn="ctr"/>
            <a:r>
              <a:rPr lang="bg-BG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Всички марки МПС по покупко-продажба на магистратите в България средна цена в лв. (1)</a:t>
            </a:r>
            <a:endParaRPr lang="en-US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85FC184-7CB3-1C55-5483-AC4ACAA35A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4515671"/>
              </p:ext>
            </p:extLst>
          </p:nvPr>
        </p:nvGraphicFramePr>
        <p:xfrm>
          <a:off x="198783" y="1242391"/>
          <a:ext cx="11907078" cy="5357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83724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6918544-B81A-A460-DCB9-AC0FF4ABD8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8009281"/>
              </p:ext>
            </p:extLst>
          </p:nvPr>
        </p:nvGraphicFramePr>
        <p:xfrm>
          <a:off x="170687" y="-883920"/>
          <a:ext cx="11591121" cy="3811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47050ED-D48D-FB27-6386-7C3428C8F6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859693"/>
              </p:ext>
            </p:extLst>
          </p:nvPr>
        </p:nvGraphicFramePr>
        <p:xfrm>
          <a:off x="430192" y="2517115"/>
          <a:ext cx="11331616" cy="2040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75D3511-B7D9-DCD5-FC7F-1C8C28174D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9491935"/>
              </p:ext>
            </p:extLst>
          </p:nvPr>
        </p:nvGraphicFramePr>
        <p:xfrm>
          <a:off x="430192" y="4162196"/>
          <a:ext cx="11436560" cy="2040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itle 7">
            <a:extLst>
              <a:ext uri="{FF2B5EF4-FFF2-40B4-BE49-F238E27FC236}">
                <a16:creationId xmlns:a16="http://schemas.microsoft.com/office/drawing/2014/main" id="{DFFD7554-78BA-722A-ADA0-E8FD99F103D7}"/>
              </a:ext>
            </a:extLst>
          </p:cNvPr>
          <p:cNvSpPr txBox="1">
            <a:spLocks/>
          </p:cNvSpPr>
          <p:nvPr/>
        </p:nvSpPr>
        <p:spPr>
          <a:xfrm>
            <a:off x="472440" y="356616"/>
            <a:ext cx="11323320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28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Всички марки МПС по покупко-продажба на магистратите в България средна цена в лв. (2)</a:t>
            </a:r>
            <a:endParaRPr lang="en-US" sz="28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31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B79D8CE-8112-43D3-9504-E9EC39FF91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1581086"/>
              </p:ext>
            </p:extLst>
          </p:nvPr>
        </p:nvGraphicFramePr>
        <p:xfrm>
          <a:off x="289248" y="1222310"/>
          <a:ext cx="11635273" cy="5337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7">
            <a:extLst>
              <a:ext uri="{FF2B5EF4-FFF2-40B4-BE49-F238E27FC236}">
                <a16:creationId xmlns:a16="http://schemas.microsoft.com/office/drawing/2014/main" id="{A90282E3-0897-4DBA-A829-878C722DC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71" y="448056"/>
            <a:ext cx="12364278" cy="640080"/>
          </a:xfrm>
        </p:spPr>
        <p:txBody>
          <a:bodyPr>
            <a:noAutofit/>
          </a:bodyPr>
          <a:lstStyle/>
          <a:p>
            <a:pPr algn="ctr"/>
            <a:r>
              <a:rPr lang="bg-BG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Средна цена в лв. на МПС на магистратите в България по начин на придобиване</a:t>
            </a:r>
            <a:endParaRPr lang="en-US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961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071" y="3541221"/>
            <a:ext cx="10515600" cy="1796701"/>
          </a:xfrm>
        </p:spPr>
        <p:txBody>
          <a:bodyPr anchor="ctr" anchorCtr="0">
            <a:normAutofit/>
          </a:bodyPr>
          <a:lstStyle/>
          <a:p>
            <a:pPr algn="ctr"/>
            <a:r>
              <a:rPr lang="bg-BG" i="1" dirty="0" smtClean="0">
                <a:solidFill>
                  <a:srgbClr val="F5F5F5"/>
                </a:solidFill>
              </a:rPr>
              <a:t>Проект „Възстановяваме доверието: прозрачност и почтеност в съдебната власт“, Програма </a:t>
            </a:r>
            <a:r>
              <a:rPr lang="en-US" i="1" dirty="0" smtClean="0">
                <a:solidFill>
                  <a:srgbClr val="F5F5F5"/>
                </a:solidFill>
              </a:rPr>
              <a:t>PROTEUS</a:t>
            </a:r>
            <a:r>
              <a:rPr lang="en-US" dirty="0" smtClean="0">
                <a:solidFill>
                  <a:srgbClr val="F5F5F5"/>
                </a:solidFill>
              </a:rPr>
              <a:t/>
            </a:r>
            <a:br>
              <a:rPr lang="en-US" dirty="0" smtClean="0">
                <a:solidFill>
                  <a:srgbClr val="F5F5F5"/>
                </a:solidFill>
              </a:rPr>
            </a:br>
            <a:endParaRPr lang="en-US" sz="4800" dirty="0">
              <a:solidFill>
                <a:srgbClr val="F5F5F5"/>
              </a:solidFill>
            </a:endParaRPr>
          </a:p>
        </p:txBody>
      </p:sp>
      <p:pic>
        <p:nvPicPr>
          <p:cNvPr id="1027" name="Picture 3" descr="Logo 20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16" y="0"/>
            <a:ext cx="3234311" cy="2484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885" y="5575187"/>
            <a:ext cx="6868484" cy="10193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827" y="235140"/>
            <a:ext cx="2248892" cy="2248892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850772" y="421485"/>
            <a:ext cx="5162205" cy="219702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rgbClr val="F5F5F5"/>
                </a:solidFill>
              </a:rPr>
              <a:t/>
            </a:r>
            <a:br>
              <a:rPr lang="en-US" dirty="0" smtClean="0">
                <a:solidFill>
                  <a:srgbClr val="F5F5F5"/>
                </a:solidFill>
              </a:rPr>
            </a:br>
            <a:endParaRPr lang="en-US" sz="4800" dirty="0">
              <a:solidFill>
                <a:srgbClr val="F5F5F5"/>
              </a:solidFill>
            </a:endParaRPr>
          </a:p>
        </p:txBody>
      </p:sp>
      <p:pic>
        <p:nvPicPr>
          <p:cNvPr id="2054" name="Picture 6" descr="Website .ico PNG Transparent Background, Free Download #29482 - FreeIcons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858" y="884944"/>
            <a:ext cx="496537" cy="49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571754" y="925902"/>
            <a:ext cx="2044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www.bili-bg.org</a:t>
            </a:r>
            <a:endParaRPr lang="en-US" dirty="0"/>
          </a:p>
        </p:txBody>
      </p:sp>
      <p:pic>
        <p:nvPicPr>
          <p:cNvPr id="2058" name="Picture 10" descr="Email Icon PNGs for Free Downloa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840" y="1351720"/>
            <a:ext cx="626710" cy="626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571753" y="1494438"/>
            <a:ext cx="2044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office@bili-bg.org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20920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108_Win32 v2" id="{08D89365-2E4C-432D-9349-8DF9B80AEEA1}" vid="{010FF314-90DF-4A21-BD0D-ADCBA34234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B2FC9C26-AD58-4393-99DE-F67958CF6A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563EE24-83AF-4B4D-B45B-11D1ECD4364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3EE4EA-81C0-48D0-BEBD-A2EFD6B38B4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{C8D1952E-3640-452D-92BC-6E235427ED06}TF2989475c-5427-4edb-9ec1-00f4ce72165b77c8433f_win32-c33c42577f73</Template>
  <TotalTime>269</TotalTime>
  <Words>153</Words>
  <Application>Microsoft Office PowerPoint</Application>
  <PresentationFormat>Widescreen</PresentationFormat>
  <Paragraphs>36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Liberation Serif</vt:lpstr>
      <vt:lpstr>Segoe UI</vt:lpstr>
      <vt:lpstr>Segoe UI Light</vt:lpstr>
      <vt:lpstr>Custom</vt:lpstr>
      <vt:lpstr>Притежавани МПС от магистратите в България до 2024 г.</vt:lpstr>
      <vt:lpstr>Дял на покупко-продажби на МПС, осъществени от магистрати през годините</vt:lpstr>
      <vt:lpstr>Средна цена в лв. на покупко-продажбите на МПС, осъществени от магистрати през годините</vt:lpstr>
      <vt:lpstr>Топ 15 притежавани марки МПС от магистратите в България (брой)</vt:lpstr>
      <vt:lpstr>Топ 15 марки МПС по покупко-продажба на магистратите в България (брой)</vt:lpstr>
      <vt:lpstr>Всички марки МПС по покупко-продажба на магистратите в България средна цена в лв. (1)</vt:lpstr>
      <vt:lpstr>PowerPoint Presentation</vt:lpstr>
      <vt:lpstr>Средна цена в лв. на МПС на магистратите в България по начин на придобиване</vt:lpstr>
      <vt:lpstr>Проект „Възстановяваме доверието: прозрачност и почтеност в съдебната власт“, Програма PROTEUS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ааа</dc:title>
  <dc:creator>Alex Kamenov</dc:creator>
  <cp:keywords/>
  <cp:lastModifiedBy>tslavev@unwe.bg</cp:lastModifiedBy>
  <cp:revision>17</cp:revision>
  <dcterms:created xsi:type="dcterms:W3CDTF">2026-03-20T09:49:29Z</dcterms:created>
  <dcterms:modified xsi:type="dcterms:W3CDTF">2026-05-18T13:32:07Z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