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9"/>
  </p:notesMasterIdLst>
  <p:handoutMasterIdLst>
    <p:handoutMasterId r:id="rId20"/>
  </p:handoutMasterIdLst>
  <p:sldIdLst>
    <p:sldId id="299" r:id="rId5"/>
    <p:sldId id="298" r:id="rId6"/>
    <p:sldId id="287" r:id="rId7"/>
    <p:sldId id="295" r:id="rId8"/>
    <p:sldId id="286" r:id="rId9"/>
    <p:sldId id="289" r:id="rId10"/>
    <p:sldId id="290" r:id="rId11"/>
    <p:sldId id="271" r:id="rId12"/>
    <p:sldId id="285" r:id="rId13"/>
    <p:sldId id="293" r:id="rId14"/>
    <p:sldId id="296" r:id="rId15"/>
    <p:sldId id="297" r:id="rId16"/>
    <p:sldId id="294" r:id="rId17"/>
    <p:sldId id="30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99"/>
            <p14:sldId id="298"/>
          </p14:sldIdLst>
        </p14:section>
        <p14:section name="Design, Morph, Annotate, Work Together, Tell Me" id="{B9B51309-D148-4332-87C2-07BE32FBCA3B}">
          <p14:sldIdLst>
            <p14:sldId id="287"/>
            <p14:sldId id="295"/>
            <p14:sldId id="286"/>
            <p14:sldId id="289"/>
            <p14:sldId id="290"/>
            <p14:sldId id="271"/>
            <p14:sldId id="285"/>
            <p14:sldId id="293"/>
            <p14:sldId id="296"/>
            <p14:sldId id="297"/>
            <p14:sldId id="294"/>
            <p14:sldId id="300"/>
          </p14:sldIdLst>
        </p14:section>
        <p14:section name="Learn More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5B9BD5"/>
    <a:srgbClr val="89B6DF"/>
    <a:srgbClr val="D24726"/>
    <a:srgbClr val="404040"/>
    <a:srgbClr val="FF9B45"/>
    <a:srgbClr val="DD462F"/>
    <a:srgbClr val="F8CFB6"/>
    <a:srgbClr val="F8CAB6"/>
    <a:srgbClr val="923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241" autoAdjust="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&#1048;&#1084;&#1086;&#1090;&#1080;\IMOTI_OUTPUT_FINAL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&#1048;&#1084;&#1086;&#1090;&#1080;\IMOTI_OUTPUT_FINAL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&#1048;&#1084;&#1086;&#1090;&#1080;\IMOTI_OUTPUT_FINAL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&#1048;&#1084;&#1086;&#1090;&#1080;\IMOTI_OUTPUT_FINAL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&#1048;&#1084;&#1086;&#1090;&#1080;\IMOTI_OUTPUT_FINAL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&#1048;&#1084;&#1086;&#1090;&#1080;\IMOTI_OUTPUT_FINAL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&#1048;&#1084;&#1086;&#1090;&#1080;\IMOTI_OUTPUT_FINAL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&#1048;&#1084;&#1086;&#1090;&#1080;\IMOTI_OUTPUT_FINAL.xls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&#1048;&#1084;&#1086;&#1090;&#1080;\IMOTI_OUTPUT_FINAL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762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Sheet!$A$184:$A$210</c:f>
              <c:strCache>
                <c:ptCount val="26"/>
                <c:pt idx="0">
                  <c:v>Преди 2000</c:v>
                </c:pt>
                <c:pt idx="1">
                  <c:v>2 000</c:v>
                </c:pt>
                <c:pt idx="2">
                  <c:v>2 001</c:v>
                </c:pt>
                <c:pt idx="3">
                  <c:v>2 002</c:v>
                </c:pt>
                <c:pt idx="4">
                  <c:v>2 003</c:v>
                </c:pt>
                <c:pt idx="5">
                  <c:v>2 004</c:v>
                </c:pt>
                <c:pt idx="6">
                  <c:v>2 005</c:v>
                </c:pt>
                <c:pt idx="7">
                  <c:v>2 006</c:v>
                </c:pt>
                <c:pt idx="8">
                  <c:v>2 007</c:v>
                </c:pt>
                <c:pt idx="9">
                  <c:v>2 008</c:v>
                </c:pt>
                <c:pt idx="10">
                  <c:v>2 009</c:v>
                </c:pt>
                <c:pt idx="11">
                  <c:v>2 010</c:v>
                </c:pt>
                <c:pt idx="12">
                  <c:v>2 011</c:v>
                </c:pt>
                <c:pt idx="13">
                  <c:v>2 012</c:v>
                </c:pt>
                <c:pt idx="14">
                  <c:v>2 013</c:v>
                </c:pt>
                <c:pt idx="15">
                  <c:v>2 014</c:v>
                </c:pt>
                <c:pt idx="16">
                  <c:v>2 015</c:v>
                </c:pt>
                <c:pt idx="17">
                  <c:v>2 016</c:v>
                </c:pt>
                <c:pt idx="18">
                  <c:v>2 017</c:v>
                </c:pt>
                <c:pt idx="19">
                  <c:v>2 018</c:v>
                </c:pt>
                <c:pt idx="20">
                  <c:v>2 019</c:v>
                </c:pt>
                <c:pt idx="21">
                  <c:v>2 020</c:v>
                </c:pt>
                <c:pt idx="22">
                  <c:v>2 021</c:v>
                </c:pt>
                <c:pt idx="23">
                  <c:v>2 022</c:v>
                </c:pt>
                <c:pt idx="24">
                  <c:v>2 023</c:v>
                </c:pt>
                <c:pt idx="25">
                  <c:v>2 024</c:v>
                </c:pt>
              </c:strCache>
            </c:strRef>
          </c:cat>
          <c:val>
            <c:numRef>
              <c:f>Sheet!$C$184:$C$210</c:f>
              <c:numCache>
                <c:formatCode>#\ ##0.0%</c:formatCode>
                <c:ptCount val="27"/>
                <c:pt idx="0">
                  <c:v>4.97698649537201E-2</c:v>
                </c:pt>
                <c:pt idx="1">
                  <c:v>7.4857113954782265E-3</c:v>
                </c:pt>
                <c:pt idx="2">
                  <c:v>7.030499216023469E-3</c:v>
                </c:pt>
                <c:pt idx="3">
                  <c:v>4.4509635324465127E-3</c:v>
                </c:pt>
                <c:pt idx="4">
                  <c:v>8.1432400991350972E-3</c:v>
                </c:pt>
                <c:pt idx="5">
                  <c:v>7.9915027059835105E-3</c:v>
                </c:pt>
                <c:pt idx="6">
                  <c:v>1.1177987962166812E-2</c:v>
                </c:pt>
                <c:pt idx="7">
                  <c:v>1.2897678417884782E-2</c:v>
                </c:pt>
                <c:pt idx="8">
                  <c:v>1.7399221081381821E-2</c:v>
                </c:pt>
                <c:pt idx="9">
                  <c:v>1.4465631480451166E-2</c:v>
                </c:pt>
                <c:pt idx="10">
                  <c:v>1.2138991452126853E-2</c:v>
                </c:pt>
                <c:pt idx="11">
                  <c:v>1.2088412321076325E-2</c:v>
                </c:pt>
                <c:pt idx="12">
                  <c:v>1.153204187952051E-2</c:v>
                </c:pt>
                <c:pt idx="13">
                  <c:v>1.2290728845278438E-2</c:v>
                </c:pt>
                <c:pt idx="14">
                  <c:v>1.8461382833442921E-2</c:v>
                </c:pt>
                <c:pt idx="15">
                  <c:v>1.4920843659905923E-2</c:v>
                </c:pt>
                <c:pt idx="16">
                  <c:v>1.2998836679985836E-2</c:v>
                </c:pt>
                <c:pt idx="17">
                  <c:v>7.2631632188559003E-2</c:v>
                </c:pt>
                <c:pt idx="18">
                  <c:v>8.1078347073997262E-2</c:v>
                </c:pt>
                <c:pt idx="19">
                  <c:v>5.3917353699863432E-2</c:v>
                </c:pt>
                <c:pt idx="20">
                  <c:v>8.7957108896869154E-2</c:v>
                </c:pt>
                <c:pt idx="21">
                  <c:v>8.3607303626523688E-2</c:v>
                </c:pt>
                <c:pt idx="22">
                  <c:v>0.1098072935106975</c:v>
                </c:pt>
                <c:pt idx="23">
                  <c:v>0.10763239087552476</c:v>
                </c:pt>
                <c:pt idx="24">
                  <c:v>8.3506145364422635E-2</c:v>
                </c:pt>
                <c:pt idx="25">
                  <c:v>8.4011936674927928E-2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3026-4040-82D5-CA5E027B5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50446671"/>
        <c:axId val="1150432271"/>
      </c:lineChart>
      <c:catAx>
        <c:axId val="11504466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bg-BG"/>
          </a:p>
        </c:txPr>
        <c:crossAx val="1150432271"/>
        <c:crosses val="autoZero"/>
        <c:auto val="1"/>
        <c:lblAlgn val="ctr"/>
        <c:lblOffset val="100"/>
        <c:noMultiLvlLbl val="0"/>
      </c:catAx>
      <c:valAx>
        <c:axId val="11504322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bg-BG"/>
          </a:p>
        </c:txPr>
        <c:crossAx val="11504466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Liberation Serif" panose="02020603050405020304"/>
        </a:defRPr>
      </a:pPr>
      <a:endParaRPr lang="bg-B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Sheet!$B$151:$B$159</c:f>
              <c:strCache>
                <c:ptCount val="9"/>
                <c:pt idx="0">
                  <c:v>Апартаменти</c:v>
                </c:pt>
                <c:pt idx="1">
                  <c:v>Ниви</c:v>
                </c:pt>
                <c:pt idx="2">
                  <c:v>УПИ</c:v>
                </c:pt>
                <c:pt idx="3">
                  <c:v>Къщи</c:v>
                </c:pt>
                <c:pt idx="4">
                  <c:v>Дворно място</c:v>
                </c:pt>
                <c:pt idx="5">
                  <c:v>Гараж/Паркомясто</c:v>
                </c:pt>
                <c:pt idx="6">
                  <c:v>Сгради</c:v>
                </c:pt>
                <c:pt idx="7">
                  <c:v>Офиси</c:v>
                </c:pt>
                <c:pt idx="8">
                  <c:v>Друго</c:v>
                </c:pt>
              </c:strCache>
            </c:strRef>
          </c:cat>
          <c:val>
            <c:numRef>
              <c:f>Sheet!$C$151:$C$159</c:f>
              <c:numCache>
                <c:formatCode>#\ ##0.0%</c:formatCode>
                <c:ptCount val="9"/>
                <c:pt idx="0">
                  <c:v>0.26600000000000001</c:v>
                </c:pt>
                <c:pt idx="1">
                  <c:v>0.22600000000000001</c:v>
                </c:pt>
                <c:pt idx="2">
                  <c:v>0.11799999999999999</c:v>
                </c:pt>
                <c:pt idx="3">
                  <c:v>0.10299999999999999</c:v>
                </c:pt>
                <c:pt idx="4">
                  <c:v>9.6000000000000002E-2</c:v>
                </c:pt>
                <c:pt idx="5">
                  <c:v>8.7999999999999995E-2</c:v>
                </c:pt>
                <c:pt idx="6">
                  <c:v>3.6999999999999998E-2</c:v>
                </c:pt>
                <c:pt idx="7">
                  <c:v>1.4E-2</c:v>
                </c:pt>
                <c:pt idx="8" formatCode="0.00%">
                  <c:v>5.0999999999999997E-2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BF-41E7-B14C-B0A0AB438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25"/>
        <c:axId val="1150404911"/>
        <c:axId val="1150403471"/>
      </c:barChart>
      <c:catAx>
        <c:axId val="1150404911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bg-BG"/>
          </a:p>
        </c:txPr>
        <c:crossAx val="1150403471"/>
        <c:crosses val="autoZero"/>
        <c:auto val="1"/>
        <c:lblAlgn val="ctr"/>
        <c:lblOffset val="100"/>
        <c:noMultiLvlLbl val="0"/>
      </c:catAx>
      <c:valAx>
        <c:axId val="1150403471"/>
        <c:scaling>
          <c:orientation val="minMax"/>
        </c:scaling>
        <c:delete val="1"/>
        <c:axPos val="t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\ ##0.0%" sourceLinked="1"/>
        <c:majorTickMark val="none"/>
        <c:minorTickMark val="none"/>
        <c:tickLblPos val="nextTo"/>
        <c:crossAx val="11504049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Liberation Serif" panose="02020603050405020304"/>
        </a:defRPr>
      </a:pPr>
      <a:endParaRPr lang="bg-B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13058530119492"/>
          <c:y val="2.6174219124866765E-2"/>
          <c:w val="0.76581623079700012"/>
          <c:h val="0.9476515617502664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Sheet!$A$225:$A$230</c:f>
              <c:strCache>
                <c:ptCount val="6"/>
                <c:pt idx="0">
                  <c:v>София</c:v>
                </c:pt>
                <c:pt idx="1">
                  <c:v>Други областни градове</c:v>
                </c:pt>
                <c:pt idx="2">
                  <c:v>Варна/Бургас/Пловдив</c:v>
                </c:pt>
                <c:pt idx="3">
                  <c:v>Малки градове</c:v>
                </c:pt>
                <c:pt idx="4">
                  <c:v>Села</c:v>
                </c:pt>
                <c:pt idx="5">
                  <c:v>Чужбина</c:v>
                </c:pt>
              </c:strCache>
            </c:strRef>
          </c:cat>
          <c:val>
            <c:numRef>
              <c:f>Sheet!$B$225:$B$230</c:f>
              <c:numCache>
                <c:formatCode>#\ ##0.0%</c:formatCode>
                <c:ptCount val="6"/>
                <c:pt idx="0">
                  <c:v>0.38217079530638853</c:v>
                </c:pt>
                <c:pt idx="1">
                  <c:v>0.24413298565840941</c:v>
                </c:pt>
                <c:pt idx="2">
                  <c:v>0.20127118644067796</c:v>
                </c:pt>
                <c:pt idx="3">
                  <c:v>0.14276401564537158</c:v>
                </c:pt>
                <c:pt idx="4">
                  <c:v>2.4934810951760103E-2</c:v>
                </c:pt>
                <c:pt idx="5">
                  <c:v>4.7262059973924384E-3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AF-4D88-B4C6-6449AE044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25"/>
        <c:axId val="1199117951"/>
        <c:axId val="1199115551"/>
      </c:barChart>
      <c:catAx>
        <c:axId val="1199117951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bg-BG"/>
          </a:p>
        </c:txPr>
        <c:crossAx val="1199115551"/>
        <c:crosses val="autoZero"/>
        <c:auto val="1"/>
        <c:lblAlgn val="ctr"/>
        <c:lblOffset val="100"/>
        <c:noMultiLvlLbl val="0"/>
      </c:catAx>
      <c:valAx>
        <c:axId val="1199115551"/>
        <c:scaling>
          <c:orientation val="minMax"/>
        </c:scaling>
        <c:delete val="1"/>
        <c:axPos val="t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\ ##0.0%" sourceLinked="1"/>
        <c:majorTickMark val="none"/>
        <c:minorTickMark val="none"/>
        <c:tickLblPos val="nextTo"/>
        <c:crossAx val="11991179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Liberation Serif" panose="02020603050405020304"/>
        </a:defRPr>
      </a:pPr>
      <a:endParaRPr lang="bg-B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Sheet!$A$236:$A$241</c:f>
              <c:strCache>
                <c:ptCount val="6"/>
                <c:pt idx="0">
                  <c:v>Села</c:v>
                </c:pt>
                <c:pt idx="1">
                  <c:v>Малки градове</c:v>
                </c:pt>
                <c:pt idx="2">
                  <c:v>Други областни градове</c:v>
                </c:pt>
                <c:pt idx="3">
                  <c:v>Варна/Бургас/Пловдив</c:v>
                </c:pt>
                <c:pt idx="4">
                  <c:v>София</c:v>
                </c:pt>
                <c:pt idx="5">
                  <c:v>Чужбина</c:v>
                </c:pt>
              </c:strCache>
            </c:strRef>
          </c:cat>
          <c:val>
            <c:numRef>
              <c:f>Sheet!$B$236:$B$241</c:f>
              <c:numCache>
                <c:formatCode>#\ ##0.0%</c:formatCode>
                <c:ptCount val="6"/>
                <c:pt idx="0">
                  <c:v>0.5447635135135136</c:v>
                </c:pt>
                <c:pt idx="1">
                  <c:v>0.23564189189189189</c:v>
                </c:pt>
                <c:pt idx="2">
                  <c:v>0.13513513513513514</c:v>
                </c:pt>
                <c:pt idx="3">
                  <c:v>4.1385135135135129E-2</c:v>
                </c:pt>
                <c:pt idx="4">
                  <c:v>3.2939189189189186E-2</c:v>
                </c:pt>
                <c:pt idx="5">
                  <c:v>1.0135135135135136E-2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32-4B39-8BDA-7373363683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25"/>
        <c:axId val="1199128991"/>
        <c:axId val="1199122751"/>
      </c:barChart>
      <c:catAx>
        <c:axId val="1199128991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bg-BG"/>
          </a:p>
        </c:txPr>
        <c:crossAx val="1199122751"/>
        <c:crosses val="autoZero"/>
        <c:auto val="1"/>
        <c:lblAlgn val="ctr"/>
        <c:lblOffset val="100"/>
        <c:noMultiLvlLbl val="0"/>
      </c:catAx>
      <c:valAx>
        <c:axId val="1199122751"/>
        <c:scaling>
          <c:orientation val="minMax"/>
        </c:scaling>
        <c:delete val="1"/>
        <c:axPos val="t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\ ##0.0%" sourceLinked="1"/>
        <c:majorTickMark val="none"/>
        <c:minorTickMark val="none"/>
        <c:tickLblPos val="nextTo"/>
        <c:crossAx val="11991289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Liberation Serif" panose="02020603050405020304"/>
        </a:defRPr>
      </a:pPr>
      <a:endParaRPr lang="bg-B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054507427975397E-2"/>
          <c:y val="0.23636545227857622"/>
          <c:w val="0.97589098514404926"/>
          <c:h val="0.6912816952122130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Sheet!$B$29:$B$34</c:f>
              <c:strCache>
                <c:ptCount val="6"/>
                <c:pt idx="0">
                  <c:v>Наследство</c:v>
                </c:pt>
                <c:pt idx="1">
                  <c:v>Покупко-продажба</c:v>
                </c:pt>
                <c:pt idx="2">
                  <c:v>Дарение</c:v>
                </c:pt>
                <c:pt idx="3">
                  <c:v>Делба</c:v>
                </c:pt>
                <c:pt idx="4">
                  <c:v>СИО</c:v>
                </c:pt>
                <c:pt idx="5">
                  <c:v>Друго</c:v>
                </c:pt>
              </c:strCache>
            </c:strRef>
          </c:cat>
          <c:val>
            <c:numRef>
              <c:f>Sheet!$C$29:$C$34</c:f>
              <c:numCache>
                <c:formatCode>#\ ##0.0%</c:formatCode>
                <c:ptCount val="6"/>
                <c:pt idx="0">
                  <c:v>0.42575134121568831</c:v>
                </c:pt>
                <c:pt idx="1">
                  <c:v>0.40418771811031823</c:v>
                </c:pt>
                <c:pt idx="2">
                  <c:v>0.10474503880410438</c:v>
                </c:pt>
                <c:pt idx="3">
                  <c:v>3.0157820719829156E-2</c:v>
                </c:pt>
                <c:pt idx="4">
                  <c:v>5.6773790301578204E-3</c:v>
                </c:pt>
                <c:pt idx="5">
                  <c:v>4.7554560133340279E-2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32-4D68-BCDA-98B06611DB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25"/>
        <c:axId val="1150421711"/>
        <c:axId val="1150422671"/>
      </c:barChart>
      <c:catAx>
        <c:axId val="1150421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bg-BG"/>
          </a:p>
        </c:txPr>
        <c:crossAx val="1150422671"/>
        <c:crosses val="autoZero"/>
        <c:auto val="1"/>
        <c:lblAlgn val="ctr"/>
        <c:lblOffset val="100"/>
        <c:noMultiLvlLbl val="0"/>
      </c:catAx>
      <c:valAx>
        <c:axId val="115042267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\ ##0.0%" sourceLinked="1"/>
        <c:majorTickMark val="none"/>
        <c:minorTickMark val="none"/>
        <c:tickLblPos val="nextTo"/>
        <c:crossAx val="11504217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Liberation Serif" panose="02020603050405020304"/>
        </a:defRPr>
      </a:pPr>
      <a:endParaRPr lang="bg-BG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j-ea"/>
                <a:cs typeface="+mj-cs"/>
              </a:defRPr>
            </a:pPr>
            <a:r>
              <a:rPr lang="bg-BG" b="1" dirty="0"/>
              <a:t>Апартаменти</a:t>
            </a:r>
            <a:endParaRPr lang="es-E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Liberation Serif" panose="02020603050405020304"/>
              <a:ea typeface="+mj-ea"/>
              <a:cs typeface="+mj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Sheet!$B$86:$B$91</c:f>
              <c:strCache>
                <c:ptCount val="6"/>
                <c:pt idx="0">
                  <c:v>Покупко-продажба</c:v>
                </c:pt>
                <c:pt idx="1">
                  <c:v>Наследство</c:v>
                </c:pt>
                <c:pt idx="2">
                  <c:v>Дарение</c:v>
                </c:pt>
                <c:pt idx="3">
                  <c:v>Делба</c:v>
                </c:pt>
                <c:pt idx="4">
                  <c:v>СИО</c:v>
                </c:pt>
                <c:pt idx="5">
                  <c:v>Друго</c:v>
                </c:pt>
              </c:strCache>
            </c:strRef>
          </c:cat>
          <c:val>
            <c:numRef>
              <c:f>Sheet!$C$86:$C$91</c:f>
              <c:numCache>
                <c:formatCode>#\ ##0.0%</c:formatCode>
                <c:ptCount val="6"/>
                <c:pt idx="0">
                  <c:v>0.58633217993079578</c:v>
                </c:pt>
                <c:pt idx="1">
                  <c:v>0.25640138408304497</c:v>
                </c:pt>
                <c:pt idx="2">
                  <c:v>0.1083044982698962</c:v>
                </c:pt>
                <c:pt idx="3">
                  <c:v>1.2110726643598614E-2</c:v>
                </c:pt>
                <c:pt idx="4">
                  <c:v>6.9204152249134942E-3</c:v>
                </c:pt>
                <c:pt idx="5">
                  <c:v>4.3425605536332179E-2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04-425D-A123-F5D47DFA8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25"/>
        <c:axId val="1150413551"/>
        <c:axId val="1150403951"/>
      </c:barChart>
      <c:catAx>
        <c:axId val="1150413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bg-BG"/>
          </a:p>
        </c:txPr>
        <c:crossAx val="1150403951"/>
        <c:crosses val="autoZero"/>
        <c:auto val="1"/>
        <c:lblAlgn val="ctr"/>
        <c:lblOffset val="100"/>
        <c:noMultiLvlLbl val="0"/>
      </c:catAx>
      <c:valAx>
        <c:axId val="115040395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\ ##0.0%" sourceLinked="1"/>
        <c:majorTickMark val="none"/>
        <c:minorTickMark val="none"/>
        <c:tickLblPos val="nextTo"/>
        <c:crossAx val="1150413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Liberation Serif" panose="02020603050405020304"/>
        </a:defRPr>
      </a:pPr>
      <a:endParaRPr lang="bg-BG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j-ea"/>
                <a:cs typeface="+mj-cs"/>
              </a:defRPr>
            </a:pPr>
            <a:r>
              <a:rPr lang="bg-BG" b="1" dirty="0"/>
              <a:t>Къщи</a:t>
            </a:r>
            <a:endParaRPr lang="es-E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Liberation Serif" panose="02020603050405020304"/>
              <a:ea typeface="+mj-ea"/>
              <a:cs typeface="+mj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1.2360515082217333E-2"/>
          <c:y val="0.31701407115777197"/>
          <c:w val="0.97527896983556528"/>
          <c:h val="0.539853091280256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Sheet!$B$107:$B$112</c:f>
              <c:strCache>
                <c:ptCount val="6"/>
                <c:pt idx="0">
                  <c:v>Наследство</c:v>
                </c:pt>
                <c:pt idx="1">
                  <c:v>Покупко-продажба</c:v>
                </c:pt>
                <c:pt idx="2">
                  <c:v>Дарение</c:v>
                </c:pt>
                <c:pt idx="3">
                  <c:v>Делба</c:v>
                </c:pt>
                <c:pt idx="4">
                  <c:v>СИО</c:v>
                </c:pt>
                <c:pt idx="5">
                  <c:v>Друго</c:v>
                </c:pt>
              </c:strCache>
            </c:strRef>
          </c:cat>
          <c:val>
            <c:numRef>
              <c:f>Sheet!$C$107:$C$112</c:f>
              <c:numCache>
                <c:formatCode>#\ ##0.0%</c:formatCode>
                <c:ptCount val="6"/>
                <c:pt idx="0">
                  <c:v>0.54722838137472285</c:v>
                </c:pt>
                <c:pt idx="1">
                  <c:v>0.26917960088691795</c:v>
                </c:pt>
                <c:pt idx="2">
                  <c:v>0.1130820399113082</c:v>
                </c:pt>
                <c:pt idx="3">
                  <c:v>2.7050997782705099E-2</c:v>
                </c:pt>
                <c:pt idx="4">
                  <c:v>4.434589800443459E-3</c:v>
                </c:pt>
                <c:pt idx="5">
                  <c:v>5.9423503325942352E-2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67-4D8B-BDDB-7AB8AEDF3D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25"/>
        <c:axId val="1150426511"/>
        <c:axId val="1150428911"/>
      </c:barChart>
      <c:catAx>
        <c:axId val="1150426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bg-BG"/>
          </a:p>
        </c:txPr>
        <c:crossAx val="1150428911"/>
        <c:crosses val="autoZero"/>
        <c:auto val="1"/>
        <c:lblAlgn val="ctr"/>
        <c:lblOffset val="100"/>
        <c:noMultiLvlLbl val="0"/>
      </c:catAx>
      <c:valAx>
        <c:axId val="115042891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\ ##0.0%" sourceLinked="1"/>
        <c:majorTickMark val="none"/>
        <c:minorTickMark val="none"/>
        <c:tickLblPos val="nextTo"/>
        <c:crossAx val="1150426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Liberation Serif" panose="02020603050405020304"/>
        </a:defRPr>
      </a:pPr>
      <a:endParaRPr lang="bg-BG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Sheet!$B$63</c:f>
              <c:strCache>
                <c:ptCount val="1"/>
                <c:pt idx="0">
                  <c:v>Покупко-продажба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Sheet!$A$64:$A$69</c:f>
              <c:strCache>
                <c:ptCount val="6"/>
                <c:pt idx="0">
                  <c:v>София</c:v>
                </c:pt>
                <c:pt idx="1">
                  <c:v>Варна/Бургас/Пловдив</c:v>
                </c:pt>
                <c:pt idx="2">
                  <c:v>Останалите областни градове</c:v>
                </c:pt>
                <c:pt idx="3">
                  <c:v>Села</c:v>
                </c:pt>
                <c:pt idx="4">
                  <c:v>Други градове</c:v>
                </c:pt>
                <c:pt idx="5">
                  <c:v>Чужбина</c:v>
                </c:pt>
              </c:strCache>
            </c:strRef>
          </c:cat>
          <c:val>
            <c:numRef>
              <c:f>Sheet!$B$64:$B$69</c:f>
              <c:numCache>
                <c:formatCode>#\ ##0.0%</c:formatCode>
                <c:ptCount val="6"/>
                <c:pt idx="0">
                  <c:v>0.680421686746988</c:v>
                </c:pt>
                <c:pt idx="1">
                  <c:v>0.53031049778215877</c:v>
                </c:pt>
                <c:pt idx="2">
                  <c:v>0.40479153702551335</c:v>
                </c:pt>
                <c:pt idx="3">
                  <c:v>0.26995466410221186</c:v>
                </c:pt>
                <c:pt idx="4">
                  <c:v>0.32586822460240183</c:v>
                </c:pt>
                <c:pt idx="5">
                  <c:v>0.8571428571428571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AE-4439-9304-F4B69BA7F47F}"/>
            </c:ext>
          </c:extLst>
        </c:ser>
        <c:ser>
          <c:idx val="1"/>
          <c:order val="1"/>
          <c:tx>
            <c:strRef>
              <c:f>Sheet!$C$63</c:f>
              <c:strCache>
                <c:ptCount val="1"/>
                <c:pt idx="0">
                  <c:v>Наследство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Sheet!$A$64:$A$69</c:f>
              <c:strCache>
                <c:ptCount val="6"/>
                <c:pt idx="0">
                  <c:v>София</c:v>
                </c:pt>
                <c:pt idx="1">
                  <c:v>Варна/Бургас/Пловдив</c:v>
                </c:pt>
                <c:pt idx="2">
                  <c:v>Останалите областни градове</c:v>
                </c:pt>
                <c:pt idx="3">
                  <c:v>Села</c:v>
                </c:pt>
                <c:pt idx="4">
                  <c:v>Други градове</c:v>
                </c:pt>
                <c:pt idx="5">
                  <c:v>Чужбина</c:v>
                </c:pt>
              </c:strCache>
            </c:strRef>
          </c:cat>
          <c:val>
            <c:numRef>
              <c:f>Sheet!$C$64:$C$69</c:f>
              <c:numCache>
                <c:formatCode>#\ ##0.0%</c:formatCode>
                <c:ptCount val="6"/>
                <c:pt idx="0">
                  <c:v>0.16415662650602411</c:v>
                </c:pt>
                <c:pt idx="1">
                  <c:v>0.26712666338097585</c:v>
                </c:pt>
                <c:pt idx="2">
                  <c:v>0.39887990043559429</c:v>
                </c:pt>
                <c:pt idx="3">
                  <c:v>0.56834730045335891</c:v>
                </c:pt>
                <c:pt idx="4">
                  <c:v>0.51703992210321326</c:v>
                </c:pt>
                <c:pt idx="5">
                  <c:v>3.896103896103896E-2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AE-4439-9304-F4B69BA7F47F}"/>
            </c:ext>
          </c:extLst>
        </c:ser>
        <c:ser>
          <c:idx val="2"/>
          <c:order val="2"/>
          <c:tx>
            <c:strRef>
              <c:f>Sheet!$D$63</c:f>
              <c:strCache>
                <c:ptCount val="1"/>
                <c:pt idx="0">
                  <c:v>Дарение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Sheet!$A$64:$A$69</c:f>
              <c:strCache>
                <c:ptCount val="6"/>
                <c:pt idx="0">
                  <c:v>София</c:v>
                </c:pt>
                <c:pt idx="1">
                  <c:v>Варна/Бургас/Пловдив</c:v>
                </c:pt>
                <c:pt idx="2">
                  <c:v>Останалите областни градове</c:v>
                </c:pt>
                <c:pt idx="3">
                  <c:v>Села</c:v>
                </c:pt>
                <c:pt idx="4">
                  <c:v>Други градове</c:v>
                </c:pt>
                <c:pt idx="5">
                  <c:v>Чужбина</c:v>
                </c:pt>
              </c:strCache>
            </c:strRef>
          </c:cat>
          <c:val>
            <c:numRef>
              <c:f>Sheet!$D$64:$D$69</c:f>
              <c:numCache>
                <c:formatCode>#\ ##0.0%</c:formatCode>
                <c:ptCount val="6"/>
                <c:pt idx="0">
                  <c:v>0.10060240963855423</c:v>
                </c:pt>
                <c:pt idx="1">
                  <c:v>0.12173484475110891</c:v>
                </c:pt>
                <c:pt idx="2">
                  <c:v>0.12850031113876789</c:v>
                </c:pt>
                <c:pt idx="3">
                  <c:v>9.3007281219947793E-2</c:v>
                </c:pt>
                <c:pt idx="4">
                  <c:v>0.10029211295034079</c:v>
                </c:pt>
                <c:pt idx="5">
                  <c:v>6.4935064935064929E-2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AE-4439-9304-F4B69BA7F47F}"/>
            </c:ext>
          </c:extLst>
        </c:ser>
        <c:ser>
          <c:idx val="3"/>
          <c:order val="3"/>
          <c:tx>
            <c:strRef>
              <c:f>Sheet!$E$63</c:f>
              <c:strCache>
                <c:ptCount val="1"/>
                <c:pt idx="0">
                  <c:v>СИО</c:v>
                </c:pt>
              </c:strCache>
            </c:strRef>
          </c:tx>
          <c:spPr>
            <a:solidFill>
              <a:schemeClr val="accent4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Sheet!$A$64:$A$69</c:f>
              <c:strCache>
                <c:ptCount val="6"/>
                <c:pt idx="0">
                  <c:v>София</c:v>
                </c:pt>
                <c:pt idx="1">
                  <c:v>Варна/Бургас/Пловдив</c:v>
                </c:pt>
                <c:pt idx="2">
                  <c:v>Останалите областни градове</c:v>
                </c:pt>
                <c:pt idx="3">
                  <c:v>Села</c:v>
                </c:pt>
                <c:pt idx="4">
                  <c:v>Други градове</c:v>
                </c:pt>
                <c:pt idx="5">
                  <c:v>Чужбина</c:v>
                </c:pt>
              </c:strCache>
            </c:strRef>
          </c:cat>
          <c:val>
            <c:numRef>
              <c:f>Sheet!$E$64:$E$69</c:f>
              <c:numCache>
                <c:formatCode>#\ ##0.0%</c:formatCode>
                <c:ptCount val="6"/>
                <c:pt idx="0">
                  <c:v>5.7228915662650599E-3</c:v>
                </c:pt>
                <c:pt idx="1">
                  <c:v>9.364218827008379E-3</c:v>
                </c:pt>
                <c:pt idx="2">
                  <c:v>3.7336652146857498E-3</c:v>
                </c:pt>
                <c:pt idx="3">
                  <c:v>5.4952603379585111E-3</c:v>
                </c:pt>
                <c:pt idx="4">
                  <c:v>5.5176890619928597E-3</c:v>
                </c:pt>
                <c:pt idx="5">
                  <c:v>1.2987012987012986E-2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AE-4439-9304-F4B69BA7F47F}"/>
            </c:ext>
          </c:extLst>
        </c:ser>
        <c:ser>
          <c:idx val="4"/>
          <c:order val="4"/>
          <c:tx>
            <c:strRef>
              <c:f>Sheet!$F$63</c:f>
              <c:strCache>
                <c:ptCount val="1"/>
                <c:pt idx="0">
                  <c:v>Делба</c:v>
                </c:pt>
              </c:strCache>
            </c:strRef>
          </c:tx>
          <c:spPr>
            <a:solidFill>
              <a:schemeClr val="accent5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Sheet!$A$64:$A$69</c:f>
              <c:strCache>
                <c:ptCount val="6"/>
                <c:pt idx="0">
                  <c:v>София</c:v>
                </c:pt>
                <c:pt idx="1">
                  <c:v>Варна/Бургас/Пловдив</c:v>
                </c:pt>
                <c:pt idx="2">
                  <c:v>Останалите областни градове</c:v>
                </c:pt>
                <c:pt idx="3">
                  <c:v>Села</c:v>
                </c:pt>
                <c:pt idx="4">
                  <c:v>Други градове</c:v>
                </c:pt>
                <c:pt idx="5">
                  <c:v>Чужбина</c:v>
                </c:pt>
              </c:strCache>
            </c:strRef>
          </c:cat>
          <c:val>
            <c:numRef>
              <c:f>Sheet!$F$64:$F$69</c:f>
              <c:numCache>
                <c:formatCode>#\ ##0.0%</c:formatCode>
                <c:ptCount val="6"/>
                <c:pt idx="0">
                  <c:v>9.3373493975903617E-3</c:v>
                </c:pt>
                <c:pt idx="1">
                  <c:v>2.2178413011335635E-2</c:v>
                </c:pt>
                <c:pt idx="2">
                  <c:v>2.9247044181705043E-2</c:v>
                </c:pt>
                <c:pt idx="3">
                  <c:v>4.3824701195219119E-2</c:v>
                </c:pt>
                <c:pt idx="4">
                  <c:v>2.7588445309964297E-2</c:v>
                </c:pt>
                <c:pt idx="5" formatCode="#,##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AE-4439-9304-F4B69BA7F47F}"/>
            </c:ext>
          </c:extLst>
        </c:ser>
        <c:ser>
          <c:idx val="5"/>
          <c:order val="5"/>
          <c:tx>
            <c:strRef>
              <c:f>Sheet!$G$63</c:f>
              <c:strCache>
                <c:ptCount val="1"/>
                <c:pt idx="0">
                  <c:v>Друго</c:v>
                </c:pt>
              </c:strCache>
            </c:strRef>
          </c:tx>
          <c:spPr>
            <a:solidFill>
              <a:schemeClr val="accent6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Sheet!$A$64:$A$69</c:f>
              <c:strCache>
                <c:ptCount val="6"/>
                <c:pt idx="0">
                  <c:v>София</c:v>
                </c:pt>
                <c:pt idx="1">
                  <c:v>Варна/Бургас/Пловдив</c:v>
                </c:pt>
                <c:pt idx="2">
                  <c:v>Останалите областни градове</c:v>
                </c:pt>
                <c:pt idx="3">
                  <c:v>Села</c:v>
                </c:pt>
                <c:pt idx="4">
                  <c:v>Други градове</c:v>
                </c:pt>
                <c:pt idx="5">
                  <c:v>Чужбина</c:v>
                </c:pt>
              </c:strCache>
            </c:strRef>
          </c:cat>
          <c:val>
            <c:numRef>
              <c:f>Sheet!$G$64:$G$69</c:f>
              <c:numCache>
                <c:formatCode>#\ ##0.0%</c:formatCode>
                <c:ptCount val="6"/>
                <c:pt idx="0">
                  <c:v>4.8493975903614456E-2</c:v>
                </c:pt>
                <c:pt idx="1">
                  <c:v>6.5549531789058646E-2</c:v>
                </c:pt>
                <c:pt idx="2">
                  <c:v>5.4760423148724334E-2</c:v>
                </c:pt>
                <c:pt idx="3">
                  <c:v>4.1489215551586758E-2</c:v>
                </c:pt>
                <c:pt idx="4">
                  <c:v>4.1869522882181112E-2</c:v>
                </c:pt>
                <c:pt idx="5">
                  <c:v>2.5974025974025972E-2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DAE-4439-9304-F4B69BA7F4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199110271"/>
        <c:axId val="1199089151"/>
      </c:barChart>
      <c:catAx>
        <c:axId val="11991102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bg-BG"/>
          </a:p>
        </c:txPr>
        <c:crossAx val="1199089151"/>
        <c:crosses val="autoZero"/>
        <c:auto val="1"/>
        <c:lblAlgn val="ctr"/>
        <c:lblOffset val="100"/>
        <c:noMultiLvlLbl val="0"/>
      </c:catAx>
      <c:valAx>
        <c:axId val="1199089151"/>
        <c:scaling>
          <c:orientation val="minMax"/>
          <c:max val="1"/>
        </c:scaling>
        <c:delete val="1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\ ##0.0%" sourceLinked="1"/>
        <c:majorTickMark val="none"/>
        <c:minorTickMark val="none"/>
        <c:tickLblPos val="nextTo"/>
        <c:crossAx val="11991102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iberation Serif" panose="02020603050405020304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Liberation Serif" panose="02020603050405020304"/>
        </a:defRPr>
      </a:pPr>
      <a:endParaRPr lang="bg-BG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Sheet!$C$38</c:f>
              <c:strCache>
                <c:ptCount val="1"/>
                <c:pt idx="0">
                  <c:v>Col Response 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Sheet!$B$39:$B$45</c:f>
              <c:strCache>
                <c:ptCount val="7"/>
                <c:pt idx="0">
                  <c:v>Лични средства</c:v>
                </c:pt>
                <c:pt idx="1">
                  <c:v>Кредити</c:v>
                </c:pt>
                <c:pt idx="2">
                  <c:v>Дарение</c:v>
                </c:pt>
                <c:pt idx="3">
                  <c:v>Продажба на...</c:v>
                </c:pt>
                <c:pt idx="4">
                  <c:v>Наследство</c:v>
                </c:pt>
                <c:pt idx="5">
                  <c:v>Дарени средства</c:v>
                </c:pt>
                <c:pt idx="6">
                  <c:v>Друго</c:v>
                </c:pt>
              </c:strCache>
            </c:strRef>
          </c:cat>
          <c:val>
            <c:numRef>
              <c:f>Sheet!$C$39:$C$45</c:f>
              <c:numCache>
                <c:formatCode>#\ ##0.0%</c:formatCode>
                <c:ptCount val="7"/>
                <c:pt idx="0">
                  <c:v>0.63300000000000001</c:v>
                </c:pt>
                <c:pt idx="1">
                  <c:v>0.41199999999999998</c:v>
                </c:pt>
                <c:pt idx="2">
                  <c:v>7.0999999999999994E-2</c:v>
                </c:pt>
                <c:pt idx="3">
                  <c:v>6.0999999999999999E-2</c:v>
                </c:pt>
                <c:pt idx="4">
                  <c:v>1.6E-2</c:v>
                </c:pt>
                <c:pt idx="5">
                  <c:v>5.0000000000000001E-3</c:v>
                </c:pt>
                <c:pt idx="6">
                  <c:v>2.8118336886993601E-2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B5-4406-A667-ED4DC60830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25"/>
        <c:axId val="1439020431"/>
        <c:axId val="1439021391"/>
      </c:barChart>
      <c:catAx>
        <c:axId val="1439020431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bg-BG"/>
          </a:p>
        </c:txPr>
        <c:crossAx val="1439021391"/>
        <c:crosses val="autoZero"/>
        <c:auto val="1"/>
        <c:lblAlgn val="ctr"/>
        <c:lblOffset val="100"/>
        <c:noMultiLvlLbl val="0"/>
      </c:catAx>
      <c:valAx>
        <c:axId val="1439021391"/>
        <c:scaling>
          <c:orientation val="minMax"/>
        </c:scaling>
        <c:delete val="1"/>
        <c:axPos val="t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\ ##0.0%" sourceLinked="1"/>
        <c:majorTickMark val="none"/>
        <c:minorTickMark val="none"/>
        <c:tickLblPos val="nextTo"/>
        <c:crossAx val="1439020431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Liberation Serif" panose="02020603050405020304"/>
        </a:defRPr>
      </a:pPr>
      <a:endParaRPr lang="bg-B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5/18/2026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5/18/2026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199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5/18/2026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5/18/2026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26634" y="9169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134" y="2634439"/>
            <a:ext cx="10515600" cy="2387600"/>
          </a:xfrm>
        </p:spPr>
        <p:txBody>
          <a:bodyPr anchor="ctr" anchorCtr="0">
            <a:normAutofit/>
          </a:bodyPr>
          <a:lstStyle/>
          <a:p>
            <a:pPr algn="ctr"/>
            <a:r>
              <a:rPr lang="bg-BG" sz="4800" dirty="0">
                <a:solidFill>
                  <a:schemeClr val="bg1"/>
                </a:solidFill>
              </a:rPr>
              <a:t>Имоти на магистратите в България до 2024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bg-BG" sz="4800" dirty="0">
                <a:solidFill>
                  <a:schemeClr val="bg1"/>
                </a:solidFill>
              </a:rPr>
              <a:t>г.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1027" name="Picture 3" descr="Logo 20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16" y="0"/>
            <a:ext cx="2803289" cy="215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885" y="5575187"/>
            <a:ext cx="6868484" cy="10193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805" y="235140"/>
            <a:ext cx="1917856" cy="19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07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702E657-8F54-D9F3-2C5E-CCD036E0B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943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CA1E7-46D6-9E29-7D0C-5BFA2821E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>
            <a:extLst>
              <a:ext uri="{FF2B5EF4-FFF2-40B4-BE49-F238E27FC236}">
                <a16:creationId xmlns:a16="http://schemas.microsoft.com/office/drawing/2014/main" id="{E22992AB-7E3A-5CE1-6833-87D441F79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109" y="411112"/>
            <a:ext cx="10517707" cy="640080"/>
          </a:xfrm>
        </p:spPr>
        <p:txBody>
          <a:bodyPr>
            <a:noAutofit/>
          </a:bodyPr>
          <a:lstStyle/>
          <a:p>
            <a:pPr algn="ctr"/>
            <a:r>
              <a:rPr lang="bg-BG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Дял на придобитите имоти от магистратите по години в България</a:t>
            </a:r>
            <a:endParaRPr lang="en-US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6E47262-7576-AF6F-588D-58A82AF264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3195408"/>
              </p:ext>
            </p:extLst>
          </p:nvPr>
        </p:nvGraphicFramePr>
        <p:xfrm>
          <a:off x="357809" y="1222512"/>
          <a:ext cx="11579087" cy="5387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75926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AD76D-1A55-ACDE-71D4-4494EEF8C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03CD6D1-92ED-D486-2B00-5C0905275EA3}"/>
              </a:ext>
            </a:extLst>
          </p:cNvPr>
          <p:cNvSpPr/>
          <p:nvPr/>
        </p:nvSpPr>
        <p:spPr>
          <a:xfrm>
            <a:off x="525449" y="1018562"/>
            <a:ext cx="11323320" cy="273525"/>
          </a:xfrm>
          <a:prstGeom prst="rect">
            <a:avLst/>
          </a:pr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DBB02CD-D2AA-1C22-8319-F83C213B61A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364" y="0"/>
            <a:ext cx="11541187" cy="64953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52F66E-FE33-1528-F2C2-FAC1F83F9E8C}"/>
              </a:ext>
            </a:extLst>
          </p:cNvPr>
          <p:cNvSpPr txBox="1"/>
          <p:nvPr/>
        </p:nvSpPr>
        <p:spPr>
          <a:xfrm>
            <a:off x="8678779" y="3733242"/>
            <a:ext cx="192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6B8BB2-2805-D282-6C9B-F9EB63FDD749}"/>
              </a:ext>
            </a:extLst>
          </p:cNvPr>
          <p:cNvSpPr txBox="1"/>
          <p:nvPr/>
        </p:nvSpPr>
        <p:spPr>
          <a:xfrm>
            <a:off x="640551" y="6136024"/>
            <a:ext cx="11093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i="1" dirty="0"/>
              <a:t>* Сборът от процентите надхвърля сто, тъй като част от магистратите имат повече от един вид имот.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BE0224-4326-7A6D-714A-3022B8258C09}"/>
              </a:ext>
            </a:extLst>
          </p:cNvPr>
          <p:cNvSpPr txBox="1"/>
          <p:nvPr/>
        </p:nvSpPr>
        <p:spPr>
          <a:xfrm>
            <a:off x="448046" y="3098827"/>
            <a:ext cx="3426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b="1" i="1" dirty="0"/>
              <a:t>38,% от магистратите имат повече от един апартамент. </a:t>
            </a:r>
            <a:r>
              <a:rPr lang="bg-BG" sz="1200" i="1" dirty="0"/>
              <a:t>3,6% - имат пет или повече апартамента.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5240FA-9A29-B82D-60D7-CC73AD85BFC2}"/>
              </a:ext>
            </a:extLst>
          </p:cNvPr>
          <p:cNvSpPr txBox="1"/>
          <p:nvPr/>
        </p:nvSpPr>
        <p:spPr>
          <a:xfrm>
            <a:off x="3991676" y="3098827"/>
            <a:ext cx="3426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b="1" i="1" dirty="0"/>
              <a:t>36,6% от магистратите имат повече от една къща</a:t>
            </a:r>
          </a:p>
        </p:txBody>
      </p:sp>
    </p:spTree>
    <p:extLst>
      <p:ext uri="{BB962C8B-B14F-4D97-AF65-F5344CB8AC3E}">
        <p14:creationId xmlns:p14="http://schemas.microsoft.com/office/powerpoint/2010/main" val="1364517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>
            <a:extLst>
              <a:ext uri="{FF2B5EF4-FFF2-40B4-BE49-F238E27FC236}">
                <a16:creationId xmlns:a16="http://schemas.microsoft.com/office/drawing/2014/main" id="{A90282E3-0897-4DBA-A829-878C722DC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5947" y="477874"/>
            <a:ext cx="9975399" cy="640080"/>
          </a:xfrm>
        </p:spPr>
        <p:txBody>
          <a:bodyPr>
            <a:noAutofit/>
          </a:bodyPr>
          <a:lstStyle/>
          <a:p>
            <a:pPr algn="ctr"/>
            <a:r>
              <a:rPr lang="bg-BG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Дял на притежаваните имоти на магистратите според типа имот (като дял от всички притежавани имоти)</a:t>
            </a:r>
            <a:endParaRPr lang="en-US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3709363-1B34-071B-C779-190F4399FA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2321597"/>
              </p:ext>
            </p:extLst>
          </p:nvPr>
        </p:nvGraphicFramePr>
        <p:xfrm>
          <a:off x="268357" y="1222513"/>
          <a:ext cx="11658600" cy="5347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8961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7894A-02D1-0DD0-8C85-E1C4D0A6F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>
            <a:extLst>
              <a:ext uri="{FF2B5EF4-FFF2-40B4-BE49-F238E27FC236}">
                <a16:creationId xmlns:a16="http://schemas.microsoft.com/office/drawing/2014/main" id="{5DA68B81-EE1E-8EC3-220B-DB5607640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71" y="408300"/>
            <a:ext cx="12364278" cy="640080"/>
          </a:xfrm>
        </p:spPr>
        <p:txBody>
          <a:bodyPr>
            <a:noAutofit/>
          </a:bodyPr>
          <a:lstStyle/>
          <a:p>
            <a:pPr algn="ctr"/>
            <a:r>
              <a:rPr lang="bg-BG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Апартаменти на магистратите по тип населено място </a:t>
            </a:r>
            <a:endParaRPr lang="en-US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4CF263A-D5DE-382B-1410-7B9ED989C7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3292492"/>
              </p:ext>
            </p:extLst>
          </p:nvPr>
        </p:nvGraphicFramePr>
        <p:xfrm>
          <a:off x="318053" y="1272209"/>
          <a:ext cx="11628782" cy="533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180E061-E76D-2229-D39C-1CC67DD47C30}"/>
              </a:ext>
            </a:extLst>
          </p:cNvPr>
          <p:cNvSpPr txBox="1"/>
          <p:nvPr/>
        </p:nvSpPr>
        <p:spPr>
          <a:xfrm>
            <a:off x="6301410" y="4427891"/>
            <a:ext cx="56047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dirty="0"/>
              <a:t>Средна стойност на един апартамент по текущи цени: </a:t>
            </a:r>
          </a:p>
          <a:p>
            <a:r>
              <a:rPr lang="bg-BG" sz="1400" dirty="0"/>
              <a:t>€178 649</a:t>
            </a:r>
          </a:p>
          <a:p>
            <a:r>
              <a:rPr lang="bg-BG" sz="1400" dirty="0"/>
              <a:t>Обща стойност на апартаментите на магистрати по текущи цени: €1 062 508 483</a:t>
            </a:r>
          </a:p>
          <a:p>
            <a:endParaRPr lang="bg-BG" sz="1400" dirty="0"/>
          </a:p>
          <a:p>
            <a:r>
              <a:rPr lang="bg-BG" sz="1400" dirty="0"/>
              <a:t>Средна площ на един апартамент: </a:t>
            </a:r>
          </a:p>
          <a:p>
            <a:r>
              <a:rPr lang="bg-BG" sz="1400" dirty="0"/>
              <a:t>86 кв.м.</a:t>
            </a:r>
            <a:br>
              <a:rPr lang="bg-BG" sz="1400" dirty="0"/>
            </a:br>
            <a:r>
              <a:rPr lang="bg-BG" sz="1400" dirty="0"/>
              <a:t>Обща площ на всички притежавани от магистрати апартаменти: 526 555 кв. м.</a:t>
            </a:r>
          </a:p>
        </p:txBody>
      </p:sp>
    </p:spTree>
    <p:extLst>
      <p:ext uri="{BB962C8B-B14F-4D97-AF65-F5344CB8AC3E}">
        <p14:creationId xmlns:p14="http://schemas.microsoft.com/office/powerpoint/2010/main" val="1165707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14058-5A70-0EF0-694A-9C77B086D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>
            <a:extLst>
              <a:ext uri="{FF2B5EF4-FFF2-40B4-BE49-F238E27FC236}">
                <a16:creationId xmlns:a16="http://schemas.microsoft.com/office/drawing/2014/main" id="{CF3712C5-DDFB-A650-BB38-68A28F00D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45" y="408300"/>
            <a:ext cx="11515638" cy="640080"/>
          </a:xfrm>
        </p:spPr>
        <p:txBody>
          <a:bodyPr>
            <a:noAutofit/>
          </a:bodyPr>
          <a:lstStyle/>
          <a:p>
            <a:pPr algn="ctr"/>
            <a:r>
              <a:rPr lang="bg-BG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Къщи на магистратите по тип населено място </a:t>
            </a:r>
            <a:endParaRPr lang="en-US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72AB30F-6609-B82E-F9E7-33C7997B7D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3455684"/>
              </p:ext>
            </p:extLst>
          </p:nvPr>
        </p:nvGraphicFramePr>
        <p:xfrm>
          <a:off x="258417" y="1192695"/>
          <a:ext cx="11718235" cy="5406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79790D7-74E5-7C10-D65E-183A28BADACD}"/>
              </a:ext>
            </a:extLst>
          </p:cNvPr>
          <p:cNvSpPr txBox="1"/>
          <p:nvPr/>
        </p:nvSpPr>
        <p:spPr>
          <a:xfrm>
            <a:off x="6593149" y="3896138"/>
            <a:ext cx="50754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dirty="0"/>
              <a:t>Средна стойност на една къща по текущи цени: </a:t>
            </a:r>
          </a:p>
          <a:p>
            <a:r>
              <a:rPr lang="bg-BG" sz="1400" dirty="0"/>
              <a:t>€17</a:t>
            </a:r>
            <a:r>
              <a:rPr lang="en-US" sz="1400" dirty="0"/>
              <a:t>5</a:t>
            </a:r>
            <a:r>
              <a:rPr lang="bg-BG" sz="1400" dirty="0"/>
              <a:t> </a:t>
            </a:r>
            <a:r>
              <a:rPr lang="en-US" sz="1400" dirty="0"/>
              <a:t>301</a:t>
            </a:r>
            <a:endParaRPr lang="bg-BG" sz="1400" dirty="0"/>
          </a:p>
          <a:p>
            <a:r>
              <a:rPr lang="bg-BG" sz="1400" dirty="0"/>
              <a:t>Обща стойност на къщите на магистрати по текущи цени : €395</a:t>
            </a:r>
            <a:r>
              <a:rPr lang="en-US" sz="1400" dirty="0"/>
              <a:t> </a:t>
            </a:r>
            <a:r>
              <a:rPr lang="bg-BG" sz="1400" dirty="0"/>
              <a:t>804</a:t>
            </a:r>
            <a:r>
              <a:rPr lang="en-US" sz="1400" dirty="0"/>
              <a:t> </a:t>
            </a:r>
            <a:r>
              <a:rPr lang="bg-BG" sz="1400" dirty="0"/>
              <a:t>702</a:t>
            </a:r>
          </a:p>
          <a:p>
            <a:endParaRPr lang="bg-BG" sz="1400" dirty="0"/>
          </a:p>
          <a:p>
            <a:r>
              <a:rPr lang="bg-BG" sz="1400" dirty="0"/>
              <a:t>Средна площ на една къща: </a:t>
            </a:r>
            <a:r>
              <a:rPr lang="en-US" sz="1400" dirty="0"/>
              <a:t>167</a:t>
            </a:r>
            <a:r>
              <a:rPr lang="bg-BG" sz="1400" dirty="0"/>
              <a:t> кв.м.</a:t>
            </a:r>
            <a:br>
              <a:rPr lang="bg-BG" sz="1400" dirty="0"/>
            </a:br>
            <a:r>
              <a:rPr lang="bg-BG" sz="1400" dirty="0"/>
              <a:t>Обща площ на всички притежавани от магистрати къщи: 387</a:t>
            </a:r>
            <a:r>
              <a:rPr lang="en-US" sz="1400" dirty="0"/>
              <a:t> </a:t>
            </a:r>
            <a:r>
              <a:rPr lang="bg-BG" sz="1400" dirty="0"/>
              <a:t>872</a:t>
            </a:r>
            <a:r>
              <a:rPr lang="en-US" sz="1400" dirty="0"/>
              <a:t> </a:t>
            </a:r>
            <a:r>
              <a:rPr lang="bg-BG" sz="1400" dirty="0"/>
              <a:t>кв. м.</a:t>
            </a:r>
          </a:p>
        </p:txBody>
      </p:sp>
    </p:spTree>
    <p:extLst>
      <p:ext uri="{BB962C8B-B14F-4D97-AF65-F5344CB8AC3E}">
        <p14:creationId xmlns:p14="http://schemas.microsoft.com/office/powerpoint/2010/main" val="3897323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1405" y="448056"/>
            <a:ext cx="10535056" cy="640080"/>
          </a:xfrm>
        </p:spPr>
        <p:txBody>
          <a:bodyPr>
            <a:noAutofit/>
          </a:bodyPr>
          <a:lstStyle/>
          <a:p>
            <a:pPr algn="ctr"/>
            <a:r>
              <a:rPr lang="bg-BG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Основание на придобиване на всички имоти на магистратите</a:t>
            </a:r>
            <a:endParaRPr lang="en-US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316817B-E925-59A1-F757-339587C2D1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2291348"/>
              </p:ext>
            </p:extLst>
          </p:nvPr>
        </p:nvGraphicFramePr>
        <p:xfrm>
          <a:off x="327991" y="1172817"/>
          <a:ext cx="11589026" cy="5426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>
            <a:extLst>
              <a:ext uri="{FF2B5EF4-FFF2-40B4-BE49-F238E27FC236}">
                <a16:creationId xmlns:a16="http://schemas.microsoft.com/office/drawing/2014/main" id="{9E31809E-1895-480D-8347-5154F2339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8056"/>
            <a:ext cx="11323320" cy="640080"/>
          </a:xfrm>
        </p:spPr>
        <p:txBody>
          <a:bodyPr>
            <a:noAutofit/>
          </a:bodyPr>
          <a:lstStyle/>
          <a:p>
            <a:pPr algn="ctr"/>
            <a:r>
              <a:rPr lang="bg-BG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Основание на придобиване на апартаменти и къщи от магистратите</a:t>
            </a:r>
            <a:endParaRPr lang="en-US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6CE4B26-40A6-5E12-9F77-78188DBF8B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9952748"/>
              </p:ext>
            </p:extLst>
          </p:nvPr>
        </p:nvGraphicFramePr>
        <p:xfrm>
          <a:off x="278296" y="1272209"/>
          <a:ext cx="11517464" cy="2464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EF69ED3-0882-941F-9F99-52832981E8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9438266"/>
              </p:ext>
            </p:extLst>
          </p:nvPr>
        </p:nvGraphicFramePr>
        <p:xfrm>
          <a:off x="396239" y="3666744"/>
          <a:ext cx="1130211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83724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988F7-3A1B-5633-BC88-7C798B79E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>
            <a:extLst>
              <a:ext uri="{FF2B5EF4-FFF2-40B4-BE49-F238E27FC236}">
                <a16:creationId xmlns:a16="http://schemas.microsoft.com/office/drawing/2014/main" id="{4960ED67-ED66-1517-401A-2B722BDA6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37" y="450166"/>
            <a:ext cx="10496525" cy="640080"/>
          </a:xfrm>
        </p:spPr>
        <p:txBody>
          <a:bodyPr>
            <a:noAutofit/>
          </a:bodyPr>
          <a:lstStyle/>
          <a:p>
            <a:pPr algn="ctr"/>
            <a:r>
              <a:rPr lang="bg-BG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Основание на придобиване на всички имоти по тип населено място</a:t>
            </a:r>
            <a:endParaRPr lang="en-US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318CCEC-1E29-9C63-52BF-99C2069AD1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0771167"/>
              </p:ext>
            </p:extLst>
          </p:nvPr>
        </p:nvGraphicFramePr>
        <p:xfrm>
          <a:off x="327991" y="1252330"/>
          <a:ext cx="11628783" cy="5327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3292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>
            <a:extLst>
              <a:ext uri="{FF2B5EF4-FFF2-40B4-BE49-F238E27FC236}">
                <a16:creationId xmlns:a16="http://schemas.microsoft.com/office/drawing/2014/main" id="{2A884835-092E-4C1C-E885-1974E036C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745" y="450166"/>
            <a:ext cx="11235446" cy="640080"/>
          </a:xfrm>
        </p:spPr>
        <p:txBody>
          <a:bodyPr>
            <a:noAutofit/>
          </a:bodyPr>
          <a:lstStyle/>
          <a:p>
            <a:pPr algn="ctr"/>
            <a:r>
              <a:rPr lang="bg-BG" sz="2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Средна стойност в евро на имот (апартамент или къщи) по текущи цени по тип населено място</a:t>
            </a:r>
            <a:endParaRPr lang="en-US" sz="24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2ABD9D-41BA-C624-F66B-DB9D39A578F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-387" t="17996" r="194" b="172"/>
          <a:stretch>
            <a:fillRect/>
          </a:stretch>
        </p:blipFill>
        <p:spPr>
          <a:xfrm>
            <a:off x="1627853" y="1819922"/>
            <a:ext cx="9202904" cy="435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265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A4FBB-E8B9-E7B0-56BA-BD67BBE83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47785D4-71E3-40B8-98C0-18BA1C30D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" y="-1823"/>
            <a:ext cx="12188761" cy="685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358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738-B294-7DF7-C5A0-5810B865C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>
            <a:extLst>
              <a:ext uri="{FF2B5EF4-FFF2-40B4-BE49-F238E27FC236}">
                <a16:creationId xmlns:a16="http://schemas.microsoft.com/office/drawing/2014/main" id="{DB4A1ADB-BD1D-03A3-C62B-081335E1B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71" y="408300"/>
            <a:ext cx="12364278" cy="640080"/>
          </a:xfrm>
        </p:spPr>
        <p:txBody>
          <a:bodyPr>
            <a:noAutofit/>
          </a:bodyPr>
          <a:lstStyle/>
          <a:p>
            <a:pPr algn="ctr"/>
            <a:r>
              <a:rPr lang="bg-BG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Произход на средствата при покупко-продажба на </a:t>
            </a:r>
            <a:r>
              <a:rPr lang="bg-BG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имоти </a:t>
            </a:r>
            <a:endParaRPr lang="en-US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B547B9C-ED9B-DABD-1139-8A0CCF6055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0481679"/>
              </p:ext>
            </p:extLst>
          </p:nvPr>
        </p:nvGraphicFramePr>
        <p:xfrm>
          <a:off x="267855" y="1256144"/>
          <a:ext cx="11665527" cy="5301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6983A23-AD34-031B-40D1-7932204C66B5}"/>
              </a:ext>
            </a:extLst>
          </p:cNvPr>
          <p:cNvSpPr txBox="1"/>
          <p:nvPr/>
        </p:nvSpPr>
        <p:spPr>
          <a:xfrm>
            <a:off x="3311562" y="6034597"/>
            <a:ext cx="8880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i="1" dirty="0"/>
              <a:t>* Сборът от процентите надхвърля сто, тъй като част от магистратите използват повече от един начин на финансиране на покупко-продажбите си.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6A276F-799E-1786-750F-9EFA18011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7072" y="2274446"/>
            <a:ext cx="3049419" cy="365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49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071" y="3541221"/>
            <a:ext cx="10515600" cy="1796701"/>
          </a:xfrm>
        </p:spPr>
        <p:txBody>
          <a:bodyPr anchor="ctr" anchorCtr="0">
            <a:normAutofit/>
          </a:bodyPr>
          <a:lstStyle/>
          <a:p>
            <a:pPr algn="ctr"/>
            <a:r>
              <a:rPr lang="bg-BG" i="1" dirty="0">
                <a:solidFill>
                  <a:srgbClr val="F5F5F5"/>
                </a:solidFill>
              </a:rPr>
              <a:t>Проект „Възстановяваме доверието: прозрачност и почтеност в съдебната власт“, Програма </a:t>
            </a:r>
            <a:r>
              <a:rPr lang="en-US" i="1" dirty="0">
                <a:solidFill>
                  <a:srgbClr val="F5F5F5"/>
                </a:solidFill>
              </a:rPr>
              <a:t>PROTEUS</a:t>
            </a:r>
            <a:br>
              <a:rPr lang="en-US" dirty="0">
                <a:solidFill>
                  <a:srgbClr val="F5F5F5"/>
                </a:solidFill>
              </a:rPr>
            </a:br>
            <a:endParaRPr lang="en-US" sz="4800" dirty="0">
              <a:solidFill>
                <a:srgbClr val="F5F5F5"/>
              </a:solidFill>
            </a:endParaRPr>
          </a:p>
        </p:txBody>
      </p:sp>
      <p:pic>
        <p:nvPicPr>
          <p:cNvPr id="1027" name="Picture 3" descr="Logo 20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16" y="0"/>
            <a:ext cx="3234311" cy="2484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885" y="5575187"/>
            <a:ext cx="6868484" cy="10193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827" y="235140"/>
            <a:ext cx="2248892" cy="224889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850772" y="421485"/>
            <a:ext cx="5162205" cy="219702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US" dirty="0">
                <a:solidFill>
                  <a:srgbClr val="F5F5F5"/>
                </a:solidFill>
              </a:rPr>
            </a:br>
            <a:endParaRPr lang="en-US" sz="4800" dirty="0">
              <a:solidFill>
                <a:srgbClr val="F5F5F5"/>
              </a:solidFill>
            </a:endParaRPr>
          </a:p>
        </p:txBody>
      </p:sp>
      <p:pic>
        <p:nvPicPr>
          <p:cNvPr id="2054" name="Picture 6" descr="Website .ico PNG Transparent Background, Free Download #29482 - FreeIcons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858" y="884944"/>
            <a:ext cx="496537" cy="49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571754" y="925902"/>
            <a:ext cx="2044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www.bili-bg.org</a:t>
            </a:r>
          </a:p>
        </p:txBody>
      </p:sp>
      <p:pic>
        <p:nvPicPr>
          <p:cNvPr id="2058" name="Picture 10" descr="Email Icon PNGs for Free Downloa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840" y="1351720"/>
            <a:ext cx="626710" cy="62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571753" y="1494438"/>
            <a:ext cx="2044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office@bili-bg.org</a:t>
            </a:r>
          </a:p>
        </p:txBody>
      </p:sp>
    </p:spTree>
    <p:extLst>
      <p:ext uri="{BB962C8B-B14F-4D97-AF65-F5344CB8AC3E}">
        <p14:creationId xmlns:p14="http://schemas.microsoft.com/office/powerpoint/2010/main" val="377014179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108_Win32 v2" id="{08D89365-2E4C-432D-9349-8DF9B80AEEA1}" vid="{010FF314-90DF-4A21-BD0D-ADCBA34234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FC9C26-AD58-4393-99DE-F67958CF6A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A3EE4EA-81C0-48D0-BEBD-A2EFD6B38B4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5563EE24-83AF-4B4D-B45B-11D1ECD436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{C8D1952E-3640-452D-92BC-6E235427ED06}TF2989475c-5427-4edb-9ec1-00f4ce72165b77c8433f_win32-c33c42577f73</Template>
  <TotalTime>4521</TotalTime>
  <Words>311</Words>
  <Application>Microsoft Office PowerPoint</Application>
  <PresentationFormat>Widescreen</PresentationFormat>
  <Paragraphs>34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Liberation Serif</vt:lpstr>
      <vt:lpstr>Segoe UI</vt:lpstr>
      <vt:lpstr>Segoe UI Light</vt:lpstr>
      <vt:lpstr>Custom</vt:lpstr>
      <vt:lpstr>Имоти на магистратите в България до 2024 г.</vt:lpstr>
      <vt:lpstr>PowerPoint Presentation</vt:lpstr>
      <vt:lpstr>Дял на придобитите имоти от магистратите по години в България</vt:lpstr>
      <vt:lpstr>PowerPoint Presentation</vt:lpstr>
      <vt:lpstr>Дял на притежаваните имоти на магистратите според типа имот (като дял от всички притежавани имоти)</vt:lpstr>
      <vt:lpstr>Апартаменти на магистратите по тип населено място </vt:lpstr>
      <vt:lpstr>Къщи на магистратите по тип населено място </vt:lpstr>
      <vt:lpstr>Основание на придобиване на всички имоти на магистратите</vt:lpstr>
      <vt:lpstr>Основание на придобиване на апартаменти и къщи от магистратите</vt:lpstr>
      <vt:lpstr>Основание на придобиване на всички имоти по тип населено място</vt:lpstr>
      <vt:lpstr>Средна стойност в евро на имот (апартамент или къщи) по текущи цени по тип населено място</vt:lpstr>
      <vt:lpstr>PowerPoint Presentation</vt:lpstr>
      <vt:lpstr>Произход на средствата при покупко-продажба на имоти </vt:lpstr>
      <vt:lpstr>Проект „Възстановяваме доверието: прозрачност и почтеност в съдебната власт“, Програма PROTEUS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ааа</dc:title>
  <dc:creator>Alex Kamenov</dc:creator>
  <cp:keywords/>
  <cp:lastModifiedBy>Marina</cp:lastModifiedBy>
  <cp:revision>52</cp:revision>
  <dcterms:created xsi:type="dcterms:W3CDTF">2026-03-20T09:49:29Z</dcterms:created>
  <dcterms:modified xsi:type="dcterms:W3CDTF">2026-05-18T15:03:06Z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